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8"/>
    <p:sldMasterId id="2147483663" r:id="rId39"/>
    <p:sldMasterId id="2147483699" r:id="rId40"/>
    <p:sldMasterId id="2147483720" r:id="rId41"/>
  </p:sldMasterIdLst>
  <p:notesMasterIdLst>
    <p:notesMasterId r:id="rId58"/>
  </p:notesMasterIdLst>
  <p:sldIdLst>
    <p:sldId id="256" r:id="rId42"/>
    <p:sldId id="1572" r:id="rId43"/>
    <p:sldId id="1574" r:id="rId44"/>
    <p:sldId id="1575" r:id="rId45"/>
    <p:sldId id="1577" r:id="rId46"/>
    <p:sldId id="1579" r:id="rId47"/>
    <p:sldId id="2379" r:id="rId48"/>
    <p:sldId id="2371" r:id="rId49"/>
    <p:sldId id="2380" r:id="rId50"/>
    <p:sldId id="2381" r:id="rId51"/>
    <p:sldId id="2382" r:id="rId52"/>
    <p:sldId id="2383" r:id="rId53"/>
    <p:sldId id="259" r:id="rId54"/>
    <p:sldId id="268" r:id="rId55"/>
    <p:sldId id="2384" r:id="rId56"/>
    <p:sldId id="2385"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C7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CB37F9-C8BC-4EA7-BE17-C143A7C9082E}" v="10" dt="2022-08-05T18:46:30.715"/>
    <p1510:client id="{51204CB4-2F1E-7719-1AB9-C5A4CFB038CC}" v="1" dt="2022-08-05T23:21:43.088"/>
    <p1510:client id="{865CC2D1-F8F0-83D3-C68B-9CAD7FCAD4E6}" v="135" dt="2022-08-08T05:32:52.692"/>
    <p1510:client id="{EA75346A-D663-414A-9BC3-23C876274B93}" v="199" dt="2022-08-04T21:51:24.4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8729" autoAdjust="0"/>
  </p:normalViewPr>
  <p:slideViewPr>
    <p:cSldViewPr snapToGrid="0">
      <p:cViewPr varScale="1">
        <p:scale>
          <a:sx n="99" d="100"/>
          <a:sy n="99" d="100"/>
        </p:scale>
        <p:origin x="111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Master" Target="slideMasters/slideMaster2.xml"/><Relationship Id="rId21" Type="http://schemas.openxmlformats.org/officeDocument/2006/relationships/customXml" Target="../customXml/item21.xml"/><Relationship Id="rId34" Type="http://schemas.openxmlformats.org/officeDocument/2006/relationships/customXml" Target="../customXml/item34.xml"/><Relationship Id="rId42" Type="http://schemas.openxmlformats.org/officeDocument/2006/relationships/slide" Target="slides/slide1.xml"/><Relationship Id="rId47" Type="http://schemas.openxmlformats.org/officeDocument/2006/relationships/slide" Target="slides/slide6.xml"/><Relationship Id="rId50" Type="http://schemas.openxmlformats.org/officeDocument/2006/relationships/slide" Target="slides/slide9.xml"/><Relationship Id="rId55" Type="http://schemas.openxmlformats.org/officeDocument/2006/relationships/slide" Target="slides/slide14.xml"/><Relationship Id="rId63" Type="http://schemas.microsoft.com/office/2015/10/relationships/revisionInfo" Target="revisionInfo.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customXml" Target="../customXml/item32.xml"/><Relationship Id="rId37" Type="http://schemas.openxmlformats.org/officeDocument/2006/relationships/customXml" Target="../customXml/item37.xml"/><Relationship Id="rId40" Type="http://schemas.openxmlformats.org/officeDocument/2006/relationships/slideMaster" Target="slideMasters/slideMaster3.xml"/><Relationship Id="rId45" Type="http://schemas.openxmlformats.org/officeDocument/2006/relationships/slide" Target="slides/slide4.xml"/><Relationship Id="rId53" Type="http://schemas.openxmlformats.org/officeDocument/2006/relationships/slide" Target="slides/slide12.xml"/><Relationship Id="rId58" Type="http://schemas.openxmlformats.org/officeDocument/2006/relationships/notesMaster" Target="notesMasters/notesMaster1.xml"/><Relationship Id="rId5" Type="http://schemas.openxmlformats.org/officeDocument/2006/relationships/customXml" Target="../customXml/item5.xml"/><Relationship Id="rId61" Type="http://schemas.openxmlformats.org/officeDocument/2006/relationships/theme" Target="theme/theme1.xml"/><Relationship Id="rId19" Type="http://schemas.openxmlformats.org/officeDocument/2006/relationships/customXml" Target="../customXml/item1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customXml" Target="../customXml/item35.xml"/><Relationship Id="rId43" Type="http://schemas.openxmlformats.org/officeDocument/2006/relationships/slide" Target="slides/slide2.xml"/><Relationship Id="rId48" Type="http://schemas.openxmlformats.org/officeDocument/2006/relationships/slide" Target="slides/slide7.xml"/><Relationship Id="rId56" Type="http://schemas.openxmlformats.org/officeDocument/2006/relationships/slide" Target="slides/slide15.xml"/><Relationship Id="rId8" Type="http://schemas.openxmlformats.org/officeDocument/2006/relationships/customXml" Target="../customXml/item8.xml"/><Relationship Id="rId51" Type="http://schemas.openxmlformats.org/officeDocument/2006/relationships/slide" Target="slides/slide10.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slideMaster" Target="slideMasters/slideMaster1.xml"/><Relationship Id="rId46" Type="http://schemas.openxmlformats.org/officeDocument/2006/relationships/slide" Target="slides/slide5.xml"/><Relationship Id="rId59" Type="http://schemas.openxmlformats.org/officeDocument/2006/relationships/presProps" Target="presProps.xml"/><Relationship Id="rId20" Type="http://schemas.openxmlformats.org/officeDocument/2006/relationships/customXml" Target="../customXml/item20.xml"/><Relationship Id="rId41" Type="http://schemas.openxmlformats.org/officeDocument/2006/relationships/slideMaster" Target="slideMasters/slideMaster4.xml"/><Relationship Id="rId54" Type="http://schemas.openxmlformats.org/officeDocument/2006/relationships/slide" Target="slides/slide13.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customXml" Target="../customXml/item36.xml"/><Relationship Id="rId49" Type="http://schemas.openxmlformats.org/officeDocument/2006/relationships/slide" Target="slides/slide8.xml"/><Relationship Id="rId57" Type="http://schemas.openxmlformats.org/officeDocument/2006/relationships/slide" Target="slides/slide16.xml"/><Relationship Id="rId10" Type="http://schemas.openxmlformats.org/officeDocument/2006/relationships/customXml" Target="../customXml/item10.xml"/><Relationship Id="rId31" Type="http://schemas.openxmlformats.org/officeDocument/2006/relationships/customXml" Target="../customXml/item31.xml"/><Relationship Id="rId44" Type="http://schemas.openxmlformats.org/officeDocument/2006/relationships/slide" Target="slides/slide3.xml"/><Relationship Id="rId52" Type="http://schemas.openxmlformats.org/officeDocument/2006/relationships/slide" Target="slides/slide11.xml"/><Relationship Id="rId60"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customXml" Target="../customXml/item9.xml"/></Relationships>
</file>

<file path=ppt/media/image1.png>
</file>

<file path=ppt/media/image11.jpeg>
</file>

<file path=ppt/media/image13.jpeg>
</file>

<file path=ppt/media/image14.jpeg>
</file>

<file path=ppt/media/image16.jpeg>
</file>

<file path=ppt/media/image17.png>
</file>

<file path=ppt/media/image18.png>
</file>

<file path=ppt/media/image19.png>
</file>

<file path=ppt/media/image2.pn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0.png>
</file>

<file path=ppt/media/image31.jpeg>
</file>

<file path=ppt/media/image32.png>
</file>

<file path=ppt/media/image33.png>
</file>

<file path=ppt/media/image34.png>
</file>

<file path=ppt/media/image35.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AA71F-1219-4A20-8D69-8A5A59897A7D}" type="datetimeFigureOut">
              <a:rPr lang="en-US" smtClean="0"/>
              <a:t>8/8/2022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A1EEFA-12D5-4791-A2BA-4A6B8E09DBAC}" type="slidenum">
              <a:rPr lang="en-US" smtClean="0"/>
              <a:t>‹#›</a:t>
            </a:fld>
            <a:endParaRPr lang="en-US"/>
          </a:p>
        </p:txBody>
      </p:sp>
    </p:spTree>
    <p:extLst>
      <p:ext uri="{BB962C8B-B14F-4D97-AF65-F5344CB8AC3E}">
        <p14:creationId xmlns:p14="http://schemas.microsoft.com/office/powerpoint/2010/main" val="1113182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Nuestra definición de trabajo. </a:t>
            </a:r>
            <a:endParaRPr lang="es-MX" dirty="0">
              <a:cs typeface="Calibri"/>
            </a:endParaRPr>
          </a:p>
          <a:p>
            <a:endParaRPr lang="es-MX" baseline="0" dirty="0">
              <a:cs typeface="Calibri"/>
            </a:endParaRPr>
          </a:p>
          <a:p>
            <a:pPr fontAlgn="t"/>
            <a:r>
              <a:rPr lang="es-MX" baseline="0" dirty="0"/>
              <a:t>No es solo hacer cosas que los humanos hacen. </a:t>
            </a:r>
            <a:r>
              <a:rPr lang="es-MX" dirty="0"/>
              <a:t>Eso no es muy difícil. Los humanos hacen todo tipo de cosas tontas que los animales hacen. </a:t>
            </a:r>
            <a:endParaRPr lang="es-MX" dirty="0">
              <a:cs typeface="Calibri"/>
            </a:endParaRPr>
          </a:p>
          <a:p>
            <a:endParaRPr lang="es-MX" dirty="0">
              <a:cs typeface="Calibri"/>
            </a:endParaRPr>
          </a:p>
          <a:p>
            <a:pPr fontAlgn="t"/>
            <a:r>
              <a:rPr lang="es-MX" dirty="0"/>
              <a:t>Así que estamos poniendo la barra más alta que eso, pero no tan alta. </a:t>
            </a:r>
            <a:endParaRPr lang="es-MX" dirty="0">
              <a:cs typeface="Calibri" panose="020F0502020204030204"/>
            </a:endParaRPr>
          </a:p>
          <a:p>
            <a:endParaRPr lang="es-MX" dirty="0"/>
          </a:p>
          <a:p>
            <a:r>
              <a:rPr lang="es-MX" dirty="0"/>
              <a:t>Lo que estamos diciendo es que la inteligencia artificial es mucho mas que buscar entender el comportamiento lógico. Por lo cual, la definición de inteligencia artificial es esta hoy en día y ha estado desde entonces.   </a:t>
            </a:r>
            <a:endParaRPr lang="es-MX" dirty="0">
              <a:cs typeface="Calibri"/>
            </a:endParaRPr>
          </a:p>
          <a:p>
            <a:endParaRPr lang="es-MX" dirty="0"/>
          </a:p>
          <a:p>
            <a:r>
              <a:rPr lang="es-MX" baseline="0" dirty="0"/>
              <a:t>Antes de hablar sobre cómo funciona la Inteligencia Artificial, vamos a hablar brevemente sobre la Inteligencia Natural.</a:t>
            </a:r>
            <a:r>
              <a:rPr lang="es-MX" dirty="0"/>
              <a:t> </a:t>
            </a:r>
            <a:endParaRPr lang="es-MX" baseline="0"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2</a:t>
            </a:fld>
            <a:endParaRPr lang="en-US" dirty="0"/>
          </a:p>
        </p:txBody>
      </p:sp>
    </p:spTree>
    <p:extLst>
      <p:ext uri="{BB962C8B-B14F-4D97-AF65-F5344CB8AC3E}">
        <p14:creationId xmlns:p14="http://schemas.microsoft.com/office/powerpoint/2010/main" val="5724203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Hay esencialmente 3 pasos para crear un modelo </a:t>
            </a:r>
            <a:r>
              <a:rPr lang="es-MX" dirty="0" err="1"/>
              <a:t>Custom</a:t>
            </a:r>
            <a:r>
              <a:rPr lang="es-MX" dirty="0"/>
              <a:t> </a:t>
            </a:r>
            <a:r>
              <a:rPr lang="es-MX" dirty="0" err="1"/>
              <a:t>Vision</a:t>
            </a:r>
            <a:r>
              <a:rPr lang="es-MX" dirty="0"/>
              <a:t>. </a:t>
            </a:r>
            <a:endParaRPr lang="es-MX" dirty="0">
              <a:cs typeface="Calibri"/>
            </a:endParaRPr>
          </a:p>
          <a:p>
            <a:pPr marL="228600" indent="-228600">
              <a:buAutoNum type="arabicPeriod"/>
            </a:pPr>
            <a:r>
              <a:rPr lang="es-MX" dirty="0"/>
              <a:t>Sube y etiqueta sus imágenes: Cuáles tienen gatos, cuáles tienen razas específicas, etc. Las etiquetas se convierten en las categorías. </a:t>
            </a:r>
            <a:endParaRPr lang="es-MX" dirty="0">
              <a:cs typeface="Calibri"/>
            </a:endParaRPr>
          </a:p>
          <a:p>
            <a:pPr marL="228600" indent="-228600">
              <a:buAutoNum type="arabicPeriod"/>
            </a:pPr>
            <a:r>
              <a:rPr lang="es-MX" dirty="0"/>
              <a:t>Entrena el modelo en la nube. </a:t>
            </a:r>
            <a:endParaRPr lang="es-MX" dirty="0">
              <a:cs typeface="Calibri"/>
            </a:endParaRPr>
          </a:p>
          <a:p>
            <a:pPr marL="228600" indent="-228600">
              <a:buAutoNum type="arabicPeriod"/>
            </a:pPr>
            <a:r>
              <a:rPr lang="es-MX" dirty="0"/>
              <a:t>Evalúa los resultados y añade las imágenes que necesites. </a:t>
            </a:r>
            <a:endParaRPr lang="es-MX" dirty="0">
              <a:cs typeface="Calibri"/>
            </a:endParaRPr>
          </a:p>
          <a:p>
            <a:pPr>
              <a:buFont typeface="Arial"/>
              <a:buChar char="•"/>
            </a:pPr>
            <a:endParaRPr lang="es-MX" dirty="0">
              <a:cs typeface="Calibri"/>
            </a:endParaRPr>
          </a:p>
          <a:p>
            <a:pPr marL="228600" indent="-228600">
              <a:buFontTx/>
              <a:buAutoNum type="arabicPeriod"/>
            </a:pPr>
            <a:endParaRPr lang="es-MX" dirty="0">
              <a:cs typeface="Calibri"/>
            </a:endParaRPr>
          </a:p>
        </p:txBody>
      </p:sp>
      <p:sp>
        <p:nvSpPr>
          <p:cNvPr id="4" name="Slide Number Placeholder 3"/>
          <p:cNvSpPr>
            <a:spLocks noGrp="1"/>
          </p:cNvSpPr>
          <p:nvPr>
            <p:ph type="sldNum" sz="quarter" idx="5"/>
          </p:nvPr>
        </p:nvSpPr>
        <p:spPr/>
        <p:txBody>
          <a:bodyPr/>
          <a:lstStyle/>
          <a:p>
            <a:fld id="{BBA1EEFA-12D5-4791-A2BA-4A6B8E09DBAC}" type="slidenum">
              <a:rPr lang="en-US" smtClean="0"/>
              <a:t>11</a:t>
            </a:fld>
            <a:endParaRPr lang="en-US"/>
          </a:p>
        </p:txBody>
      </p:sp>
    </p:spTree>
    <p:extLst>
      <p:ext uri="{BB962C8B-B14F-4D97-AF65-F5344CB8AC3E}">
        <p14:creationId xmlns:p14="http://schemas.microsoft.com/office/powerpoint/2010/main" val="770465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Acompaña</a:t>
            </a:r>
            <a:r>
              <a:rPr lang="en-US" dirty="0"/>
              <a:t> a </a:t>
            </a:r>
            <a:r>
              <a:rPr lang="en-US" dirty="0" err="1"/>
              <a:t>los</a:t>
            </a:r>
            <a:r>
              <a:rPr lang="en-US" dirty="0"/>
              <a:t> </a:t>
            </a:r>
            <a:r>
              <a:rPr lang="en-US" dirty="0" err="1"/>
              <a:t>asistentes</a:t>
            </a:r>
            <a:r>
              <a:rPr lang="en-US" dirty="0"/>
              <a:t> </a:t>
            </a:r>
            <a:r>
              <a:rPr lang="en-US" dirty="0" err="1"/>
              <a:t>en</a:t>
            </a:r>
            <a:r>
              <a:rPr lang="en-US" dirty="0"/>
              <a:t> la </a:t>
            </a:r>
            <a:r>
              <a:rPr lang="en-US" dirty="0" err="1"/>
              <a:t>primera</a:t>
            </a:r>
            <a:r>
              <a:rPr lang="en-US" dirty="0"/>
              <a:t> </a:t>
            </a:r>
            <a:r>
              <a:rPr lang="en-US" dirty="0" err="1"/>
              <a:t>serie</a:t>
            </a:r>
            <a:r>
              <a:rPr lang="en-US" dirty="0"/>
              <a:t> de pasos para </a:t>
            </a:r>
            <a:r>
              <a:rPr lang="en-US" dirty="0" err="1"/>
              <a:t>entrenar</a:t>
            </a:r>
            <a:r>
              <a:rPr lang="en-US" dirty="0"/>
              <a:t> y </a:t>
            </a:r>
            <a:r>
              <a:rPr lang="en-US" dirty="0" err="1"/>
              <a:t>probar</a:t>
            </a:r>
            <a:r>
              <a:rPr lang="en-US" dirty="0"/>
              <a:t> </a:t>
            </a:r>
            <a:r>
              <a:rPr lang="en-US" dirty="0" err="1"/>
              <a:t>el</a:t>
            </a:r>
            <a:r>
              <a:rPr lang="en-US" dirty="0"/>
              <a:t> </a:t>
            </a:r>
            <a:r>
              <a:rPr lang="en-US" dirty="0" err="1"/>
              <a:t>modelo</a:t>
            </a:r>
            <a:r>
              <a:rPr lang="en-US" dirty="0"/>
              <a:t>.  </a:t>
            </a:r>
          </a:p>
        </p:txBody>
      </p:sp>
      <p:sp>
        <p:nvSpPr>
          <p:cNvPr id="4" name="Slide Number Placeholder 3"/>
          <p:cNvSpPr>
            <a:spLocks noGrp="1"/>
          </p:cNvSpPr>
          <p:nvPr>
            <p:ph type="sldNum" sz="quarter" idx="5"/>
          </p:nvPr>
        </p:nvSpPr>
        <p:spPr/>
        <p:txBody>
          <a:bodyPr/>
          <a:lstStyle/>
          <a:p>
            <a:fld id="{BBA1EEFA-12D5-4791-A2BA-4A6B8E09DBAC}" type="slidenum">
              <a:rPr lang="en-US" smtClean="0"/>
              <a:t>12</a:t>
            </a:fld>
            <a:endParaRPr lang="en-US"/>
          </a:p>
        </p:txBody>
      </p:sp>
    </p:spTree>
    <p:extLst>
      <p:ext uri="{BB962C8B-B14F-4D97-AF65-F5344CB8AC3E}">
        <p14:creationId xmlns:p14="http://schemas.microsoft.com/office/powerpoint/2010/main" val="42824611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Una vez terminado el ejercicio, los asistentes pueden tener preguntas sobre la probabilidad y cómo funciona el modelo. Esto debería ayudar a responder algunas de las preguntas más comunes. </a:t>
            </a:r>
            <a:endParaRPr lang="es-MX" dirty="0">
              <a:ea typeface="Calibri"/>
              <a:cs typeface="Calibri"/>
            </a:endParaRPr>
          </a:p>
          <a:p>
            <a:endParaRPr lang="es-MX" dirty="0">
              <a:ea typeface="Calibri"/>
              <a:cs typeface="Calibri"/>
            </a:endParaRPr>
          </a:p>
          <a:p>
            <a:pPr marL="171450" indent="-171450">
              <a:buFontTx/>
              <a:buChar char="-"/>
            </a:pPr>
            <a:r>
              <a:rPr lang="es-MX" dirty="0"/>
              <a:t>Todos los modelos son un </a:t>
            </a:r>
            <a:r>
              <a:rPr lang="es-MX" b="1" dirty="0"/>
              <a:t>“universo cerrado</a:t>
            </a:r>
            <a:r>
              <a:rPr lang="es-MX" dirty="0"/>
              <a:t>”. Esto significa que solo conoce con lo que ha sido entrenado y </a:t>
            </a:r>
            <a:r>
              <a:rPr lang="es-MX" b="1" dirty="0"/>
              <a:t>siempre </a:t>
            </a:r>
            <a:r>
              <a:rPr lang="es-MX" dirty="0"/>
              <a:t>intentará hacer coincidir una imagen con las etiquetas que conoce. Por ello, es posible que subas una imagen sin la foto de un perro, pero que el resultado indique una raza determinada.</a:t>
            </a:r>
            <a:endParaRPr lang="es-MX" dirty="0">
              <a:ea typeface="Calibri"/>
              <a:cs typeface="Calibri"/>
            </a:endParaRPr>
          </a:p>
          <a:p>
            <a:pPr marL="171450" indent="-171450">
              <a:buFontTx/>
              <a:buChar char="-"/>
            </a:pPr>
            <a:r>
              <a:rPr lang="es-MX" dirty="0"/>
              <a:t>Siempre hay un nivel de incertidumbre. Al igual que los humanos no siempre estamos seguros de cosas diferentes, el modelo es el mismo. El nivel de incertidumbre dependerá de lo que intente crear, pero el 80% o más es una buena regla general para tener un modelo útil.</a:t>
            </a:r>
            <a:endParaRPr lang="es-MX" dirty="0">
              <a:ea typeface="Calibri"/>
              <a:cs typeface="Calibri"/>
            </a:endParaRPr>
          </a:p>
          <a:p>
            <a:pPr marL="171450" indent="-171450">
              <a:buFontTx/>
              <a:buChar char="-"/>
            </a:pPr>
            <a:r>
              <a:rPr lang="es-MX" dirty="0"/>
              <a:t>Para mejorar la precisión, añade más imágenes y aumenta la diversidad. Esto incluye diferentes fondos, iluminación, ángulos, resoluciones, etc.</a:t>
            </a:r>
            <a:endParaRPr lang="es-MX" dirty="0">
              <a:ea typeface="Calibri" panose="020F0502020204030204"/>
              <a:cs typeface="Calibri" panose="020F0502020204030204"/>
            </a:endParaRPr>
          </a:p>
          <a:p>
            <a:pPr marL="171450" indent="-171450">
              <a:buChar char="-"/>
            </a:pPr>
            <a:endParaRPr lang="es-MX" dirty="0">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BBA1EEFA-12D5-4791-A2BA-4A6B8E09DBAC}" type="slidenum">
              <a:rPr lang="en-US" smtClean="0"/>
              <a:t>13</a:t>
            </a:fld>
            <a:endParaRPr lang="en-US"/>
          </a:p>
        </p:txBody>
      </p:sp>
    </p:spTree>
    <p:extLst>
      <p:ext uri="{BB962C8B-B14F-4D97-AF65-F5344CB8AC3E}">
        <p14:creationId xmlns:p14="http://schemas.microsoft.com/office/powerpoint/2010/main" val="11399222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Esta diapositiva recorre los tres pasos principales para realizar una predicción. Comienza presentando el SDK, y cómo se puede utilizar para interactuar con el modelo. En un nivel alto, un desarrollador necesita instalar los paquetes apropiados (similar a cualquier aplicación de Python), leer los valores como la URL del </a:t>
            </a:r>
            <a:r>
              <a:rPr lang="es-MX" dirty="0" err="1"/>
              <a:t>endpoint</a:t>
            </a:r>
            <a:r>
              <a:rPr lang="es-MX" dirty="0"/>
              <a:t> y la llave (o contraseña), y finalmente realizar la predicción.</a:t>
            </a:r>
          </a:p>
        </p:txBody>
      </p:sp>
      <p:sp>
        <p:nvSpPr>
          <p:cNvPr id="4" name="Slide Number Placeholder 3"/>
          <p:cNvSpPr>
            <a:spLocks noGrp="1"/>
          </p:cNvSpPr>
          <p:nvPr>
            <p:ph type="sldNum" sz="quarter" idx="5"/>
          </p:nvPr>
        </p:nvSpPr>
        <p:spPr/>
        <p:txBody>
          <a:bodyPr/>
          <a:lstStyle/>
          <a:p>
            <a:fld id="{BBA1EEFA-12D5-4791-A2BA-4A6B8E09DBAC}" type="slidenum">
              <a:rPr lang="en-US" smtClean="0"/>
              <a:t>14</a:t>
            </a:fld>
            <a:endParaRPr lang="en-US"/>
          </a:p>
        </p:txBody>
      </p:sp>
    </p:spTree>
    <p:extLst>
      <p:ext uri="{BB962C8B-B14F-4D97-AF65-F5344CB8AC3E}">
        <p14:creationId xmlns:p14="http://schemas.microsoft.com/office/powerpoint/2010/main" val="384276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Acompaña</a:t>
            </a:r>
            <a:r>
              <a:rPr lang="en-US" dirty="0"/>
              <a:t> a </a:t>
            </a:r>
            <a:r>
              <a:rPr lang="en-US" dirty="0" err="1"/>
              <a:t>tu</a:t>
            </a:r>
            <a:r>
              <a:rPr lang="en-US" dirty="0"/>
              <a:t> audiencia </a:t>
            </a:r>
            <a:r>
              <a:rPr lang="en-US" dirty="0" err="1"/>
              <a:t>en</a:t>
            </a:r>
            <a:r>
              <a:rPr lang="en-US" dirty="0"/>
              <a:t> la </a:t>
            </a:r>
            <a:r>
              <a:rPr lang="en-US" dirty="0" err="1"/>
              <a:t>primera</a:t>
            </a:r>
            <a:r>
              <a:rPr lang="en-US" dirty="0"/>
              <a:t> </a:t>
            </a:r>
            <a:r>
              <a:rPr lang="en-US" dirty="0" err="1"/>
              <a:t>serie</a:t>
            </a:r>
            <a:r>
              <a:rPr lang="en-US" dirty="0"/>
              <a:t> de pasos para </a:t>
            </a:r>
            <a:r>
              <a:rPr lang="en-US" dirty="0" err="1"/>
              <a:t>entrenar</a:t>
            </a:r>
            <a:r>
              <a:rPr lang="en-US" dirty="0"/>
              <a:t> y </a:t>
            </a:r>
            <a:r>
              <a:rPr lang="en-US" dirty="0" err="1"/>
              <a:t>probar</a:t>
            </a:r>
            <a:r>
              <a:rPr lang="en-US" dirty="0"/>
              <a:t> </a:t>
            </a:r>
            <a:r>
              <a:rPr lang="en-US" dirty="0" err="1"/>
              <a:t>el</a:t>
            </a:r>
            <a:r>
              <a:rPr lang="en-US" dirty="0"/>
              <a:t> </a:t>
            </a:r>
            <a:r>
              <a:rPr lang="en-US" dirty="0" err="1"/>
              <a:t>modelo</a:t>
            </a:r>
            <a:r>
              <a:rPr lang="en-US" dirty="0"/>
              <a:t>.  </a:t>
            </a:r>
          </a:p>
        </p:txBody>
      </p:sp>
      <p:sp>
        <p:nvSpPr>
          <p:cNvPr id="4" name="Slide Number Placeholder 3"/>
          <p:cNvSpPr>
            <a:spLocks noGrp="1"/>
          </p:cNvSpPr>
          <p:nvPr>
            <p:ph type="sldNum" sz="quarter" idx="5"/>
          </p:nvPr>
        </p:nvSpPr>
        <p:spPr/>
        <p:txBody>
          <a:bodyPr/>
          <a:lstStyle/>
          <a:p>
            <a:fld id="{BBA1EEFA-12D5-4791-A2BA-4A6B8E09DBAC}" type="slidenum">
              <a:rPr lang="en-US" smtClean="0"/>
              <a:t>15</a:t>
            </a:fld>
            <a:endParaRPr lang="en-US"/>
          </a:p>
        </p:txBody>
      </p:sp>
    </p:spTree>
    <p:extLst>
      <p:ext uri="{BB962C8B-B14F-4D97-AF65-F5344CB8AC3E}">
        <p14:creationId xmlns:p14="http://schemas.microsoft.com/office/powerpoint/2010/main" val="3032037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BBA1EEFA-12D5-4791-A2BA-4A6B8E09DBAC}" type="slidenum">
              <a:rPr lang="en-US" smtClean="0"/>
              <a:t>16</a:t>
            </a:fld>
            <a:endParaRPr lang="en-US"/>
          </a:p>
        </p:txBody>
      </p:sp>
    </p:spTree>
    <p:extLst>
      <p:ext uri="{BB962C8B-B14F-4D97-AF65-F5344CB8AC3E}">
        <p14:creationId xmlns:p14="http://schemas.microsoft.com/office/powerpoint/2010/main" val="3652707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Puede comparar la Inteligencia Artificial con la manera en que trabajamos los humanos: </a:t>
            </a:r>
            <a:endParaRPr lang="es-MX" dirty="0">
              <a:cs typeface="Calibri"/>
            </a:endParaRPr>
          </a:p>
          <a:p>
            <a:pPr marL="0" indent="0">
              <a:buFontTx/>
              <a:buNone/>
            </a:pPr>
            <a:endParaRPr lang="es-MX" dirty="0">
              <a:cs typeface="Calibri"/>
            </a:endParaRPr>
          </a:p>
          <a:p>
            <a:pPr marL="171450" indent="-171450">
              <a:buFontTx/>
              <a:buChar char="-"/>
            </a:pPr>
            <a:r>
              <a:rPr lang="es-MX" dirty="0"/>
              <a:t>Tomamos alguna forma de entrada sensorial. Esto puede ser algo que vemos, oímos, u otra cosa. </a:t>
            </a:r>
            <a:endParaRPr lang="es-MX" dirty="0">
              <a:cs typeface="Calibri"/>
            </a:endParaRPr>
          </a:p>
          <a:p>
            <a:pPr marL="171450" indent="-171450">
              <a:buFontTx/>
              <a:buChar char="-"/>
            </a:pPr>
            <a:r>
              <a:rPr lang="es-MX" dirty="0">
                <a:cs typeface="Calibri"/>
              </a:rPr>
              <a:t>Tenemos un modelo en nuestro cerebro. Este ejecuta esta entrada a través de su conjunto de aprendizajes de experiencias pasadas y emite un comportamiento o respuesta determinada. </a:t>
            </a:r>
          </a:p>
          <a:p>
            <a:pPr marL="628650" lvl="1" indent="-171450">
              <a:buFontTx/>
              <a:buChar char="-"/>
            </a:pPr>
            <a:endParaRPr lang="es-MX" dirty="0">
              <a:cs typeface="Calibri"/>
            </a:endParaRPr>
          </a:p>
          <a:p>
            <a:pPr marL="628650" lvl="1" indent="-171450">
              <a:buFontTx/>
              <a:buChar char="-"/>
            </a:pPr>
            <a:r>
              <a:rPr lang="es-MX" dirty="0"/>
              <a:t>Esto podría ser ignorarlo, por ejemplo, reírse de una broma, sonreírle a un perro lindo o quitar las manos de una estufa caliente.  </a:t>
            </a:r>
            <a:endParaRPr lang="es-MX" dirty="0">
              <a:cs typeface="Calibri"/>
            </a:endParaRPr>
          </a:p>
          <a:p>
            <a:pPr marL="171450" indent="-171450">
              <a:buFontTx/>
              <a:buChar char="-"/>
            </a:pPr>
            <a:endParaRPr lang="es-MX" dirty="0">
              <a:cs typeface="Calibri"/>
            </a:endParaRPr>
          </a:p>
          <a:p>
            <a:r>
              <a:rPr lang="es-MX" i="0" dirty="0"/>
              <a:t>Sí pensamos en cómo nosotros como humanos, procesamos la información, no </a:t>
            </a:r>
            <a:r>
              <a:rPr lang="es-MX" dirty="0"/>
              <a:t>somos </a:t>
            </a:r>
            <a:r>
              <a:rPr lang="es-MX" i="0" dirty="0"/>
              <a:t>tan </a:t>
            </a:r>
            <a:r>
              <a:rPr lang="es-MX" dirty="0"/>
              <a:t>diferentes </a:t>
            </a:r>
            <a:r>
              <a:rPr lang="es-MX" i="0" dirty="0"/>
              <a:t>de la IA.</a:t>
            </a:r>
            <a:r>
              <a:rPr lang="es-MX" dirty="0"/>
              <a:t>  Nosotros tomamos</a:t>
            </a:r>
            <a:r>
              <a:rPr lang="es-MX" i="0" dirty="0"/>
              <a:t> entradas del mundo – señales, sonidos, información. La procesamos a través de nuestro “modelo” – nuestro </a:t>
            </a:r>
            <a:r>
              <a:rPr lang="es-MX" dirty="0"/>
              <a:t>cerebro </a:t>
            </a:r>
            <a:r>
              <a:rPr lang="es-MX" i="0" dirty="0"/>
              <a:t>– el cual ha sido entrenado tanto por la naturaleza como por</a:t>
            </a:r>
            <a:r>
              <a:rPr lang="es-MX" dirty="0"/>
              <a:t> experiencias previas, luego,</a:t>
            </a:r>
            <a:r>
              <a:rPr lang="es-MX" i="0" dirty="0"/>
              <a:t> </a:t>
            </a:r>
            <a:r>
              <a:rPr lang="es-MX" dirty="0"/>
              <a:t>respondemos</a:t>
            </a:r>
            <a:r>
              <a:rPr lang="es-MX" i="0" dirty="0"/>
              <a:t> a esa entrada en lo que se denominaría conducta</a:t>
            </a:r>
            <a:r>
              <a:rPr lang="es-MX" i="1" dirty="0"/>
              <a:t>. </a:t>
            </a:r>
            <a:endParaRPr lang="es-MX" i="1" dirty="0">
              <a:cs typeface="Calibri"/>
            </a:endParaRPr>
          </a:p>
          <a:p>
            <a:endParaRPr lang="es-MX" i="1"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3</a:t>
            </a:fld>
            <a:endParaRPr lang="en-US" dirty="0"/>
          </a:p>
        </p:txBody>
      </p:sp>
    </p:spTree>
    <p:extLst>
      <p:ext uri="{BB962C8B-B14F-4D97-AF65-F5344CB8AC3E}">
        <p14:creationId xmlns:p14="http://schemas.microsoft.com/office/powerpoint/2010/main" val="689796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Con la Inteligencia Artificial, es más o menos lo mismo.  Dejando de lado el dibujo del robot potencialmente aterrador, alimentamos con nuestra información y datos a nuestra computadora, la cual, usa el modelo que construimos, y luego nos proporciona respuestas. </a:t>
            </a:r>
            <a:endParaRPr lang="es-MX" dirty="0">
              <a:cs typeface="Calibri"/>
            </a:endParaRPr>
          </a:p>
          <a:p>
            <a:endParaRPr lang="es-MX" dirty="0">
              <a:cs typeface="Calibri"/>
            </a:endParaRPr>
          </a:p>
          <a:p>
            <a:pPr marL="171450" indent="-171450">
              <a:buFontTx/>
              <a:buChar char="-"/>
            </a:pPr>
            <a:r>
              <a:rPr lang="es-MX" dirty="0"/>
              <a:t>Proporcionamos datos mediante el uso de un programa, una imagen, la entrada del usuario u otros medios. </a:t>
            </a:r>
            <a:endParaRPr lang="es-MX" dirty="0">
              <a:cs typeface="Calibri"/>
            </a:endParaRPr>
          </a:p>
          <a:p>
            <a:pPr marL="171450" indent="-171450">
              <a:buFontTx/>
              <a:buChar char="-"/>
            </a:pPr>
            <a:r>
              <a:rPr lang="es-MX" dirty="0"/>
              <a:t>El robot aterrador usa su modelo para analizar datos y… </a:t>
            </a:r>
            <a:endParaRPr lang="es-MX" dirty="0">
              <a:cs typeface="Calibri"/>
            </a:endParaRPr>
          </a:p>
          <a:p>
            <a:pPr marL="628650" lvl="1" indent="-171450">
              <a:buFontTx/>
              <a:buChar char="-"/>
            </a:pPr>
            <a:r>
              <a:rPr lang="es-MX" dirty="0"/>
              <a:t>genera con una respuesta. </a:t>
            </a:r>
            <a:endParaRPr lang="es-MX"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4</a:t>
            </a:fld>
            <a:endParaRPr lang="en-US" dirty="0"/>
          </a:p>
        </p:txBody>
      </p:sp>
    </p:spTree>
    <p:extLst>
      <p:ext uri="{BB962C8B-B14F-4D97-AF65-F5344CB8AC3E}">
        <p14:creationId xmlns:p14="http://schemas.microsoft.com/office/powerpoint/2010/main" val="1413893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Exploremos cómo podemos comenzar a construir un modelo para responder preguntas:</a:t>
            </a:r>
            <a:endParaRPr lang="es-MX" dirty="0">
              <a:cs typeface="Calibri"/>
            </a:endParaRPr>
          </a:p>
          <a:p>
            <a:endParaRPr lang="es-MX" dirty="0">
              <a:cs typeface="Calibri"/>
            </a:endParaRPr>
          </a:p>
          <a:p>
            <a:pPr marL="171450" indent="-171450">
              <a:buFontTx/>
              <a:buChar char="-"/>
            </a:pPr>
            <a:r>
              <a:rPr lang="es-MX" dirty="0"/>
              <a:t>Comenzamos con una pregunta específica – ¿Está enferma una célula?</a:t>
            </a:r>
            <a:endParaRPr lang="es-MX" dirty="0">
              <a:cs typeface="Calibri"/>
            </a:endParaRPr>
          </a:p>
          <a:p>
            <a:pPr marL="171450" indent="-171450">
              <a:buFontTx/>
              <a:buChar char="-"/>
            </a:pPr>
            <a:r>
              <a:rPr lang="es-MX" dirty="0">
                <a:cs typeface="Calibri"/>
              </a:rPr>
              <a:t>Tenemos una colección de células. </a:t>
            </a:r>
          </a:p>
          <a:p>
            <a:pPr marL="171450" indent="-171450">
              <a:buFontTx/>
              <a:buChar char="-"/>
            </a:pPr>
            <a:r>
              <a:rPr lang="es-MX" dirty="0">
                <a:cs typeface="Calibri"/>
              </a:rPr>
              <a:t>Marcamos estas células como enfermas (rojas) o sanas (verdes). </a:t>
            </a:r>
          </a:p>
          <a:p>
            <a:endParaRPr lang="es-MX" dirty="0">
              <a:cs typeface="Calibri"/>
            </a:endParaRPr>
          </a:p>
          <a:p>
            <a:r>
              <a:rPr lang="es-MX" dirty="0">
                <a:cs typeface="Calibri"/>
              </a:rPr>
              <a:t>Luego, usamos diferentes algoritmos que pueden aprender y comprender patrones para ayudar a identificar si una célula está enferma o sana para entrenar nuestro modelo. </a:t>
            </a:r>
            <a:r>
              <a:rPr lang="es-MX" dirty="0"/>
              <a:t>Ahora obtenemos un nuevo conjunto de células que el modelo no ha visto antes. </a:t>
            </a:r>
            <a:endParaRPr lang="es-MX" dirty="0">
              <a:cs typeface="Calibri"/>
            </a:endParaRPr>
          </a:p>
          <a:p>
            <a:endParaRPr lang="es-MX" dirty="0"/>
          </a:p>
          <a:p>
            <a:r>
              <a:rPr lang="es-MX" dirty="0">
                <a:cs typeface="Calibri"/>
              </a:rPr>
              <a:t>Por lo cual:</a:t>
            </a:r>
          </a:p>
          <a:p>
            <a:pPr marL="171450" indent="-171450">
              <a:buFontTx/>
              <a:buChar char="-"/>
            </a:pPr>
            <a:r>
              <a:rPr lang="es-MX" dirty="0"/>
              <a:t>El modelo identifica que células están sanas o enfermas. </a:t>
            </a:r>
            <a:endParaRPr lang="es-MX" dirty="0">
              <a:cs typeface="Calibri" panose="020F0502020204030204"/>
            </a:endParaRPr>
          </a:p>
          <a:p>
            <a:pPr marL="171450" indent="-171450">
              <a:buFontTx/>
              <a:buChar char="-"/>
            </a:pPr>
            <a:r>
              <a:rPr lang="es-MX" dirty="0"/>
              <a:t>Luego, si nos fijamos en la realidad de las células y en la salida, vamos a notar las cosas no siempre son perfectas.</a:t>
            </a:r>
            <a:endParaRPr lang="es-MX" dirty="0">
              <a:cs typeface="Calibri" panose="020F0502020204030204"/>
            </a:endParaRPr>
          </a:p>
          <a:p>
            <a:pPr marL="171450" indent="-171450">
              <a:buFontTx/>
              <a:buChar char="-"/>
            </a:pPr>
            <a:r>
              <a:rPr lang="es-MX" dirty="0"/>
              <a:t>Siempre tenemos que ajustar y entender que la inteligencia artificial no nos dará perfección, pero proporcionará el resultado correcto un porcentaje útil de las veces. </a:t>
            </a:r>
            <a:endParaRPr lang="es-MX"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5</a:t>
            </a:fld>
            <a:endParaRPr lang="en-US" dirty="0"/>
          </a:p>
        </p:txBody>
      </p:sp>
    </p:spTree>
    <p:extLst>
      <p:ext uri="{BB962C8B-B14F-4D97-AF65-F5344CB8AC3E}">
        <p14:creationId xmlns:p14="http://schemas.microsoft.com/office/powerpoint/2010/main" val="955990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cs typeface="Calibri"/>
              </a:rPr>
              <a:t>Las cinco preguntas clásicas que se pueden contestar con el Machine </a:t>
            </a:r>
            <a:r>
              <a:rPr lang="es-MX" dirty="0" err="1">
                <a:cs typeface="Calibri"/>
              </a:rPr>
              <a:t>Learning</a:t>
            </a:r>
            <a:r>
              <a:rPr lang="es-MX" dirty="0">
                <a:cs typeface="Calibri"/>
              </a:rPr>
              <a:t> (aprendizaje automático) tradicional. </a:t>
            </a:r>
          </a:p>
          <a:p>
            <a:pPr marL="342900" indent="-342900">
              <a:buAutoNum type="arabicPeriod"/>
            </a:pPr>
            <a:r>
              <a:rPr lang="es-MX" b="1" dirty="0"/>
              <a:t>Clasificación</a:t>
            </a:r>
            <a:r>
              <a:rPr lang="es-MX" dirty="0"/>
              <a:t>: Asignar una categoría a cada elemento o punto de datos. Esto podría ser para identificar nuestras células sanas o enfermas, la raza de un perro o el tipo de alimento.</a:t>
            </a:r>
            <a:endParaRPr lang="es-MX" dirty="0">
              <a:cs typeface="Calibri"/>
            </a:endParaRPr>
          </a:p>
          <a:p>
            <a:pPr marL="342900" indent="-342900">
              <a:buAutoNum type="arabicPeriod"/>
            </a:pPr>
            <a:r>
              <a:rPr lang="es-MX" b="1" dirty="0"/>
              <a:t>Regresión:</a:t>
            </a:r>
            <a:r>
              <a:rPr lang="es-MX" dirty="0"/>
              <a:t> Predice un valor real para nuevos datos dadas las tendencias en el ejemplo etiquetado, típicamente un número. Podemos utilizar la regresión para predecir el aumento del nivel del mar, las posibilidades de un incendio forestal o cuántas personas nacerán en un año determinado. </a:t>
            </a:r>
            <a:endParaRPr lang="es-MX" dirty="0">
              <a:cs typeface="Calibri"/>
            </a:endParaRPr>
          </a:p>
          <a:p>
            <a:pPr marL="342900" indent="-342900">
              <a:buFont typeface="+mj-lt"/>
              <a:buAutoNum type="arabicPeriod"/>
            </a:pPr>
            <a:r>
              <a:rPr lang="es-MX" sz="1200" b="1" i="0" kern="0" dirty="0">
                <a:solidFill>
                  <a:srgbClr val="7030A0"/>
                </a:solidFill>
              </a:rPr>
              <a:t>Anomalía: Identificar cuando sucede algo inesperado.</a:t>
            </a:r>
            <a:r>
              <a:rPr lang="es-MX" sz="1200" i="0" kern="0" dirty="0">
                <a:solidFill>
                  <a:srgbClr val="7030A0"/>
                </a:solidFill>
              </a:rPr>
              <a:t> </a:t>
            </a:r>
            <a:r>
              <a:rPr lang="es-MX" dirty="0"/>
              <a:t>– </a:t>
            </a:r>
            <a:r>
              <a:rPr lang="es-MX" sz="1200" kern="0" dirty="0"/>
              <a:t>¿</a:t>
            </a:r>
            <a:r>
              <a:rPr lang="es-MX" dirty="0"/>
              <a:t>Esto es raro? Esto puede ayudar a detectar posibles riesgos de seguridad o malware, o células potencialmente cancerosas. </a:t>
            </a:r>
            <a:endParaRPr lang="es-MX" i="0" dirty="0">
              <a:cs typeface="Calibri"/>
            </a:endParaRPr>
          </a:p>
          <a:p>
            <a:pPr marL="342900" indent="-342900">
              <a:buFont typeface="+mj-lt"/>
              <a:buAutoNum type="arabicPeriod"/>
            </a:pPr>
            <a:r>
              <a:rPr lang="es-MX" b="1" dirty="0"/>
              <a:t>Aprendizaje por refuerzo:</a:t>
            </a:r>
            <a:r>
              <a:rPr lang="es-MX" dirty="0"/>
              <a:t> Realizar una acción apropiada o un siguiente paso. Esto es lo que la gente suele pensar cuando se imagina la Inteligencia Artificial </a:t>
            </a:r>
            <a:r>
              <a:rPr lang="es-MX" baseline="0" dirty="0"/>
              <a:t>– un ordenador que gana a un humando al ajedrez, que es capaz de recorrer un laberinto o de resolver un acertijo.</a:t>
            </a:r>
            <a:r>
              <a:rPr lang="es-MX" dirty="0"/>
              <a:t> </a:t>
            </a:r>
            <a:endParaRPr lang="es-MX" dirty="0">
              <a:cs typeface="Calibri"/>
            </a:endParaRPr>
          </a:p>
          <a:p>
            <a:pPr marL="342900" indent="-342900">
              <a:buAutoNum type="arabicPeriod"/>
            </a:pPr>
            <a:r>
              <a:rPr lang="es-MX" b="1" dirty="0"/>
              <a:t>Agrupación/Recomendaciones (</a:t>
            </a:r>
            <a:r>
              <a:rPr lang="es-MX" b="1" dirty="0" err="1"/>
              <a:t>Clustering</a:t>
            </a:r>
            <a:r>
              <a:rPr lang="es-MX" b="1" dirty="0"/>
              <a:t>):</a:t>
            </a:r>
            <a:r>
              <a:rPr lang="es-MX" dirty="0"/>
              <a:t> Llegar a la estructura o diseño de los datos. Este es el estilo de recomendación bastante famoso "Los clientes que compraron este producto también compraron este otro". A diferencia de la clasificación, se utiliza cuando los grupos no se conocen de antemano.</a:t>
            </a:r>
            <a:endParaRPr lang="es-MX" dirty="0">
              <a:cs typeface="Calibri"/>
            </a:endParaRPr>
          </a:p>
          <a:p>
            <a:pPr marL="342900" indent="-342900">
              <a:buAutoNum type="arabicPeriod"/>
            </a:pPr>
            <a:endParaRPr lang="es-MX" dirty="0">
              <a:cs typeface="Calibri"/>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61493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El </a:t>
            </a:r>
            <a:r>
              <a:rPr lang="en-US" sz="900" b="0" i="0" kern="1200" dirty="0" err="1">
                <a:solidFill>
                  <a:schemeClr val="tx1"/>
                </a:solidFill>
                <a:effectLst/>
                <a:latin typeface="Segoe UI Light" pitchFamily="34" charset="0"/>
                <a:ea typeface="+mn-ea"/>
                <a:cs typeface="+mn-cs"/>
              </a:rPr>
              <a:t>Aprendizaje</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Automático</a:t>
            </a:r>
            <a:r>
              <a:rPr lang="en-US" sz="900" b="0" i="0" kern="1200" dirty="0">
                <a:solidFill>
                  <a:schemeClr val="tx1"/>
                </a:solidFill>
                <a:effectLst/>
                <a:latin typeface="Segoe UI Light" pitchFamily="34" charset="0"/>
                <a:ea typeface="+mn-ea"/>
                <a:cs typeface="+mn-cs"/>
              </a:rPr>
              <a:t> es </a:t>
            </a:r>
            <a:r>
              <a:rPr lang="en-US" sz="900" b="0" i="0" kern="1200" dirty="0" err="1">
                <a:solidFill>
                  <a:schemeClr val="tx1"/>
                </a:solidFill>
                <a:effectLst/>
                <a:latin typeface="Segoe UI Light" pitchFamily="34" charset="0"/>
                <a:ea typeface="+mn-ea"/>
                <a:cs typeface="+mn-cs"/>
              </a:rPr>
              <a:t>una</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rama</a:t>
            </a:r>
            <a:r>
              <a:rPr lang="en-US" sz="900" b="0" i="0" kern="1200" dirty="0">
                <a:solidFill>
                  <a:schemeClr val="tx1"/>
                </a:solidFill>
                <a:effectLst/>
                <a:latin typeface="Segoe UI Light" pitchFamily="34" charset="0"/>
                <a:ea typeface="+mn-ea"/>
                <a:cs typeface="+mn-cs"/>
              </a:rPr>
              <a:t> de la </a:t>
            </a:r>
            <a:r>
              <a:rPr lang="en-US" sz="900" b="0" i="0" kern="1200" dirty="0" err="1">
                <a:solidFill>
                  <a:schemeClr val="tx1"/>
                </a:solidFill>
                <a:effectLst/>
                <a:latin typeface="Segoe UI Light" pitchFamily="34" charset="0"/>
                <a:ea typeface="+mn-ea"/>
                <a:cs typeface="+mn-cs"/>
              </a:rPr>
              <a:t>Inteligencia</a:t>
            </a:r>
            <a:r>
              <a:rPr lang="en-US" sz="900" b="0" i="0" kern="1200" dirty="0">
                <a:solidFill>
                  <a:schemeClr val="tx1"/>
                </a:solidFill>
                <a:effectLst/>
                <a:latin typeface="Segoe UI Light" pitchFamily="34" charset="0"/>
                <a:ea typeface="+mn-ea"/>
                <a:cs typeface="+mn-cs"/>
              </a:rPr>
              <a:t> Artificial. </a:t>
            </a:r>
            <a:endParaRPr lang="en-US" sz="900" b="0" i="0" kern="1200">
              <a:solidFill>
                <a:schemeClr val="tx1"/>
              </a:solidFill>
              <a:effectLst/>
              <a:latin typeface="Segoe UI Light" pitchFamily="34" charset="0"/>
              <a:cs typeface="Segoe UI Light"/>
            </a:endParaRPr>
          </a:p>
          <a:p>
            <a:endParaRPr lang="en-US" sz="900" b="0" i="0" kern="1200" dirty="0">
              <a:solidFill>
                <a:schemeClr val="tx1"/>
              </a:solidFill>
              <a:effectLst/>
              <a:latin typeface="Segoe UI Light" pitchFamily="34" charset="0"/>
              <a:ea typeface="+mn-ea"/>
              <a:cs typeface="+mn-cs"/>
            </a:endParaRPr>
          </a:p>
          <a:p>
            <a:r>
              <a:rPr lang="en-US" sz="900" b="0" i="0" kern="1200" dirty="0" err="1">
                <a:solidFill>
                  <a:schemeClr val="tx1"/>
                </a:solidFill>
                <a:effectLst/>
                <a:latin typeface="Segoe UI Light" pitchFamily="34" charset="0"/>
                <a:ea typeface="+mn-ea"/>
                <a:cs typeface="+mn-cs"/>
              </a:rPr>
              <a:t>Técnicamente</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el</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aprendizaje</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automático</a:t>
            </a:r>
            <a:r>
              <a:rPr lang="en-US" sz="900" b="0" i="0" kern="1200" dirty="0">
                <a:solidFill>
                  <a:schemeClr val="tx1"/>
                </a:solidFill>
                <a:effectLst/>
                <a:latin typeface="Segoe UI Light" pitchFamily="34" charset="0"/>
                <a:ea typeface="+mn-ea"/>
                <a:cs typeface="+mn-cs"/>
              </a:rPr>
              <a:t> es un </a:t>
            </a:r>
            <a:r>
              <a:rPr lang="en-US" sz="900" b="0" i="0" kern="1200" dirty="0" err="1">
                <a:solidFill>
                  <a:schemeClr val="tx1"/>
                </a:solidFill>
                <a:effectLst/>
                <a:latin typeface="Segoe UI Light" pitchFamily="34" charset="0"/>
                <a:ea typeface="+mn-ea"/>
                <a:cs typeface="+mn-cs"/>
              </a:rPr>
              <a:t>método</a:t>
            </a:r>
            <a:r>
              <a:rPr lang="en-US" sz="900" b="0" i="0" kern="1200" dirty="0">
                <a:solidFill>
                  <a:schemeClr val="tx1"/>
                </a:solidFill>
                <a:effectLst/>
                <a:latin typeface="Segoe UI Light" pitchFamily="34" charset="0"/>
                <a:ea typeface="+mn-ea"/>
                <a:cs typeface="+mn-cs"/>
              </a:rPr>
              <a:t> de </a:t>
            </a:r>
            <a:r>
              <a:rPr lang="en-US" sz="900" b="0" i="0" kern="1200" dirty="0" err="1">
                <a:solidFill>
                  <a:schemeClr val="tx1"/>
                </a:solidFill>
                <a:effectLst/>
                <a:latin typeface="Segoe UI Light" pitchFamily="34" charset="0"/>
                <a:ea typeface="+mn-ea"/>
                <a:cs typeface="+mn-cs"/>
              </a:rPr>
              <a:t>análisis</a:t>
            </a:r>
            <a:r>
              <a:rPr lang="en-US" sz="900" b="0" i="0" kern="1200" dirty="0">
                <a:solidFill>
                  <a:schemeClr val="tx1"/>
                </a:solidFill>
                <a:effectLst/>
                <a:latin typeface="Segoe UI Light" pitchFamily="34" charset="0"/>
                <a:ea typeface="+mn-ea"/>
                <a:cs typeface="+mn-cs"/>
              </a:rPr>
              <a:t> de </a:t>
            </a:r>
            <a:r>
              <a:rPr lang="en-US" sz="900" b="0" i="0" kern="1200" dirty="0" err="1">
                <a:solidFill>
                  <a:schemeClr val="tx1"/>
                </a:solidFill>
                <a:effectLst/>
                <a:latin typeface="Segoe UI Light" pitchFamily="34" charset="0"/>
                <a:ea typeface="+mn-ea"/>
                <a:cs typeface="+mn-cs"/>
              </a:rPr>
              <a:t>datos</a:t>
            </a:r>
            <a:r>
              <a:rPr lang="en-US" sz="900" b="0" i="0" kern="1200" dirty="0">
                <a:solidFill>
                  <a:schemeClr val="tx1"/>
                </a:solidFill>
                <a:effectLst/>
                <a:latin typeface="Segoe UI Light" pitchFamily="34" charset="0"/>
                <a:ea typeface="+mn-ea"/>
                <a:cs typeface="+mn-cs"/>
              </a:rPr>
              <a:t> que </a:t>
            </a:r>
            <a:r>
              <a:rPr lang="en-US" sz="900" b="0" i="0" kern="1200" dirty="0" err="1">
                <a:solidFill>
                  <a:schemeClr val="tx1"/>
                </a:solidFill>
                <a:effectLst/>
                <a:latin typeface="Segoe UI Light" pitchFamily="34" charset="0"/>
                <a:ea typeface="+mn-ea"/>
                <a:cs typeface="+mn-cs"/>
              </a:rPr>
              <a:t>automatiza</a:t>
            </a:r>
            <a:r>
              <a:rPr lang="en-US" sz="900" b="0" i="0" kern="1200" dirty="0">
                <a:solidFill>
                  <a:schemeClr val="tx1"/>
                </a:solidFill>
                <a:effectLst/>
                <a:latin typeface="Segoe UI Light" pitchFamily="34" charset="0"/>
                <a:ea typeface="+mn-ea"/>
                <a:cs typeface="+mn-cs"/>
              </a:rPr>
              <a:t> la </a:t>
            </a:r>
            <a:r>
              <a:rPr lang="en-US" sz="900" b="0" i="0" kern="1200" dirty="0" err="1">
                <a:solidFill>
                  <a:schemeClr val="tx1"/>
                </a:solidFill>
                <a:effectLst/>
                <a:latin typeface="Segoe UI Light" pitchFamily="34" charset="0"/>
                <a:ea typeface="+mn-ea"/>
                <a:cs typeface="+mn-cs"/>
              </a:rPr>
              <a:t>construcción</a:t>
            </a:r>
            <a:r>
              <a:rPr lang="en-US" sz="900" b="0" i="0" kern="1200" dirty="0">
                <a:solidFill>
                  <a:schemeClr val="tx1"/>
                </a:solidFill>
                <a:effectLst/>
                <a:latin typeface="Segoe UI Light" pitchFamily="34" charset="0"/>
                <a:ea typeface="+mn-ea"/>
                <a:cs typeface="+mn-cs"/>
              </a:rPr>
              <a:t> de </a:t>
            </a:r>
            <a:r>
              <a:rPr lang="en-US" sz="900" b="0" i="0" kern="1200" dirty="0" err="1">
                <a:solidFill>
                  <a:schemeClr val="tx1"/>
                </a:solidFill>
                <a:effectLst/>
                <a:latin typeface="Segoe UI Light" pitchFamily="34" charset="0"/>
                <a:ea typeface="+mn-ea"/>
                <a:cs typeface="+mn-cs"/>
              </a:rPr>
              <a:t>modelos</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analíticos</a:t>
            </a:r>
            <a:r>
              <a:rPr lang="en-US" sz="900" b="0" i="0" kern="1200" dirty="0">
                <a:solidFill>
                  <a:schemeClr val="tx1"/>
                </a:solidFill>
                <a:effectLst/>
                <a:latin typeface="Segoe UI Light" pitchFamily="34" charset="0"/>
                <a:ea typeface="+mn-ea"/>
                <a:cs typeface="+mn-cs"/>
              </a:rPr>
              <a:t>. </a:t>
            </a:r>
            <a:endParaRPr lang="en-US" sz="900" b="0" i="0" kern="1200">
              <a:solidFill>
                <a:schemeClr val="tx1"/>
              </a:solidFill>
              <a:effectLst/>
              <a:latin typeface="Segoe UI Light" pitchFamily="34" charset="0"/>
              <a:cs typeface="Segoe UI Light"/>
            </a:endParaRPr>
          </a:p>
          <a:p>
            <a:endParaRPr lang="en-US" sz="900" b="0" i="0" kern="1200" dirty="0">
              <a:solidFill>
                <a:schemeClr val="tx1"/>
              </a:solidFill>
              <a:effectLst/>
              <a:latin typeface="Segoe UI Light" pitchFamily="34" charset="0"/>
              <a:ea typeface="+mn-ea"/>
              <a:cs typeface="+mn-cs"/>
            </a:endParaRPr>
          </a:p>
          <a:p>
            <a:r>
              <a:rPr lang="en-US" sz="900" dirty="0">
                <a:latin typeface="Segoe UI Light"/>
                <a:cs typeface="Segoe UI Light"/>
              </a:rPr>
              <a:t>Pero </a:t>
            </a:r>
            <a:r>
              <a:rPr lang="en-US" sz="900" dirty="0" err="1">
                <a:latin typeface="Segoe UI Light"/>
                <a:cs typeface="Segoe UI Light"/>
              </a:rPr>
              <a:t>podemos</a:t>
            </a:r>
            <a:r>
              <a:rPr lang="en-US" sz="900" dirty="0">
                <a:latin typeface="Segoe UI Light"/>
                <a:cs typeface="Segoe UI Light"/>
              </a:rPr>
              <a:t> </a:t>
            </a:r>
            <a:r>
              <a:rPr lang="en-US" sz="900" dirty="0" err="1">
                <a:latin typeface="Segoe UI Light"/>
                <a:cs typeface="Segoe UI Light"/>
              </a:rPr>
              <a:t>pensar</a:t>
            </a:r>
            <a:r>
              <a:rPr lang="en-US" sz="900" dirty="0">
                <a:latin typeface="Segoe UI Light"/>
                <a:cs typeface="Segoe UI Light"/>
              </a:rPr>
              <a:t> que es </a:t>
            </a:r>
            <a:r>
              <a:rPr lang="en-US" sz="900" dirty="0" err="1">
                <a:latin typeface="Segoe UI Light"/>
                <a:cs typeface="Segoe UI Light"/>
              </a:rPr>
              <a:t>una</a:t>
            </a:r>
            <a:r>
              <a:rPr lang="en-US" sz="900" dirty="0">
                <a:latin typeface="Segoe UI Light"/>
                <a:cs typeface="Segoe UI Light"/>
              </a:rPr>
              <a:t> </a:t>
            </a:r>
            <a:r>
              <a:rPr lang="en-US" sz="900" dirty="0" err="1">
                <a:latin typeface="Segoe UI Light"/>
                <a:cs typeface="Segoe UI Light"/>
              </a:rPr>
              <a:t>técnica</a:t>
            </a:r>
            <a:r>
              <a:rPr lang="en-US" sz="900" dirty="0">
                <a:latin typeface="Segoe UI Light"/>
                <a:cs typeface="Segoe UI Light"/>
              </a:rPr>
              <a:t> para </a:t>
            </a:r>
            <a:r>
              <a:rPr lang="en-US" sz="900" dirty="0" err="1">
                <a:latin typeface="Segoe UI Light"/>
                <a:cs typeface="Segoe UI Light"/>
              </a:rPr>
              <a:t>entrenar</a:t>
            </a:r>
            <a:r>
              <a:rPr lang="en-US" sz="900" dirty="0">
                <a:latin typeface="Segoe UI Light"/>
                <a:cs typeface="Segoe UI Light"/>
              </a:rPr>
              <a:t> </a:t>
            </a:r>
            <a:r>
              <a:rPr lang="en-US" sz="900" dirty="0" err="1">
                <a:latin typeface="Segoe UI Light"/>
                <a:cs typeface="Segoe UI Light"/>
              </a:rPr>
              <a:t>sistemas</a:t>
            </a:r>
            <a:r>
              <a:rPr lang="en-US" sz="900" dirty="0">
                <a:latin typeface="Segoe UI Light"/>
                <a:cs typeface="Segoe UI Light"/>
              </a:rPr>
              <a:t> </a:t>
            </a:r>
            <a:r>
              <a:rPr lang="en-US" sz="900" dirty="0" err="1">
                <a:latin typeface="Segoe UI Light"/>
                <a:cs typeface="Segoe UI Light"/>
              </a:rPr>
              <a:t>artificialmente</a:t>
            </a:r>
            <a:r>
              <a:rPr lang="en-US" sz="900" dirty="0">
                <a:latin typeface="Segoe UI Light"/>
                <a:cs typeface="Segoe UI Light"/>
              </a:rPr>
              <a:t> </a:t>
            </a:r>
            <a:r>
              <a:rPr lang="en-US" sz="900" dirty="0" err="1">
                <a:latin typeface="Segoe UI Light"/>
                <a:cs typeface="Segoe UI Light"/>
              </a:rPr>
              <a:t>inteligentes</a:t>
            </a:r>
            <a:r>
              <a:rPr lang="en-US" sz="900" dirty="0">
                <a:latin typeface="Segoe UI Light"/>
                <a:cs typeface="Segoe UI Light"/>
              </a:rPr>
              <a:t> sin </a:t>
            </a:r>
            <a:r>
              <a:rPr lang="en-US" sz="900" dirty="0" err="1">
                <a:latin typeface="Segoe UI Light"/>
                <a:cs typeface="Segoe UI Light"/>
              </a:rPr>
              <a:t>necesidad</a:t>
            </a:r>
            <a:r>
              <a:rPr lang="en-US" sz="900" dirty="0">
                <a:latin typeface="Segoe UI Light"/>
                <a:cs typeface="Segoe UI Light"/>
              </a:rPr>
              <a:t> </a:t>
            </a:r>
            <a:r>
              <a:rPr lang="en-US" dirty="0"/>
              <a:t>de ser </a:t>
            </a:r>
            <a:r>
              <a:rPr lang="en-US" dirty="0" err="1"/>
              <a:t>programados</a:t>
            </a:r>
            <a:r>
              <a:rPr lang="en-US" dirty="0"/>
              <a:t> </a:t>
            </a:r>
            <a:r>
              <a:rPr lang="en-US" dirty="0" err="1"/>
              <a:t>específicamente</a:t>
            </a:r>
            <a:r>
              <a:rPr lang="en-US" dirty="0"/>
              <a:t>. </a:t>
            </a:r>
            <a:endParaRPr lang="en-US" dirty="0">
              <a:cs typeface="Calibri"/>
            </a:endParaRPr>
          </a:p>
          <a:p>
            <a:endParaRPr lang="en-US" sz="900" dirty="0">
              <a:latin typeface="Segoe UI Light"/>
              <a:cs typeface="Segoe UI Light"/>
            </a:endParaRPr>
          </a:p>
          <a:p>
            <a:r>
              <a:rPr lang="en-US" sz="900" dirty="0">
                <a:latin typeface="Segoe UI Light"/>
                <a:cs typeface="Segoe UI Light"/>
              </a:rPr>
              <a:t> </a:t>
            </a:r>
            <a:endParaRPr lang="en-US">
              <a:cs typeface="Calibri"/>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8/8/2022 4:29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208507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sz="900" b="0" i="0" kern="1200" dirty="0">
                <a:solidFill>
                  <a:schemeClr val="tx1"/>
                </a:solidFill>
                <a:effectLst/>
                <a:latin typeface="Segoe UI Light"/>
                <a:cs typeface="Segoe UI Light"/>
              </a:rPr>
              <a:t>Así que, ¿Cual es la diferencia en la práctica?</a:t>
            </a:r>
            <a:r>
              <a:rPr lang="es-MX" sz="900" dirty="0">
                <a:latin typeface="Segoe UI Light"/>
                <a:cs typeface="Segoe UI Light"/>
              </a:rPr>
              <a:t> </a:t>
            </a:r>
            <a:endParaRPr lang="es-MX" sz="900" b="0" i="0" kern="1200" dirty="0">
              <a:solidFill>
                <a:schemeClr val="tx1"/>
              </a:solidFill>
              <a:effectLst/>
              <a:latin typeface="Segoe UI Light" pitchFamily="34" charset="0"/>
              <a:cs typeface="Segoe UI Light"/>
            </a:endParaRPr>
          </a:p>
          <a:p>
            <a:endParaRPr lang="es-MX" sz="900" b="0" i="0" kern="1200" dirty="0">
              <a:solidFill>
                <a:schemeClr val="tx1"/>
              </a:solidFill>
              <a:effectLst/>
              <a:latin typeface="Segoe UI Light" pitchFamily="34" charset="0"/>
              <a:cs typeface="Segoe UI Light"/>
            </a:endParaRPr>
          </a:p>
          <a:p>
            <a:r>
              <a:rPr lang="es-MX" sz="900" b="0" i="0" kern="1200" dirty="0">
                <a:solidFill>
                  <a:schemeClr val="tx1"/>
                </a:solidFill>
                <a:effectLst/>
                <a:latin typeface="Segoe UI Light"/>
                <a:cs typeface="Segoe UI Light"/>
              </a:rPr>
              <a:t>Estos términos suelen utilizarse indistintamente, pero es importante tener claro su significado.</a:t>
            </a:r>
            <a:r>
              <a:rPr lang="es-MX" sz="900" dirty="0">
                <a:latin typeface="Segoe UI Light"/>
                <a:cs typeface="Segoe UI Light"/>
              </a:rPr>
              <a:t> </a:t>
            </a:r>
            <a:endParaRPr lang="es-MX" sz="900" b="0" i="0" kern="1200" dirty="0">
              <a:solidFill>
                <a:schemeClr val="tx1"/>
              </a:solidFill>
              <a:effectLst/>
              <a:latin typeface="Segoe UI Light" pitchFamily="34" charset="0"/>
              <a:cs typeface="Segoe UI Light"/>
            </a:endParaRPr>
          </a:p>
          <a:p>
            <a:endParaRPr lang="es-MX" sz="900" b="0" i="0" kern="1200" dirty="0">
              <a:solidFill>
                <a:schemeClr val="tx1"/>
              </a:solidFill>
              <a:effectLst/>
              <a:latin typeface="Segoe UI Light" pitchFamily="34" charset="0"/>
              <a:cs typeface="Segoe UI Light"/>
            </a:endParaRPr>
          </a:p>
          <a:p>
            <a:r>
              <a:rPr lang="es-MX" sz="900" b="0" i="0" kern="1200" dirty="0">
                <a:solidFill>
                  <a:schemeClr val="tx1"/>
                </a:solidFill>
                <a:effectLst/>
                <a:latin typeface="Segoe UI Light"/>
                <a:cs typeface="Segoe UI Light"/>
              </a:rPr>
              <a:t>La IA es el campo general de la creación de sistemas inteligentes. El </a:t>
            </a:r>
            <a:r>
              <a:rPr lang="es-MX" sz="900" dirty="0">
                <a:latin typeface="Segoe UI Light"/>
                <a:cs typeface="Segoe UI Light"/>
              </a:rPr>
              <a:t>Machine </a:t>
            </a:r>
            <a:r>
              <a:rPr lang="es-MX" sz="900" dirty="0" err="1">
                <a:latin typeface="Segoe UI Light"/>
                <a:cs typeface="Segoe UI Light"/>
              </a:rPr>
              <a:t>Learning</a:t>
            </a:r>
            <a:r>
              <a:rPr lang="es-MX" sz="900" b="0" i="0" kern="1200" dirty="0">
                <a:solidFill>
                  <a:schemeClr val="tx1"/>
                </a:solidFill>
                <a:effectLst/>
                <a:latin typeface="Segoe UI Light"/>
                <a:cs typeface="Segoe UI Light"/>
              </a:rPr>
              <a:t> es un subcampo de la </a:t>
            </a:r>
            <a:r>
              <a:rPr lang="es-MX" sz="900" dirty="0">
                <a:latin typeface="Segoe UI Light"/>
                <a:cs typeface="Segoe UI Light"/>
              </a:rPr>
              <a:t>Inteligencia Artificial</a:t>
            </a:r>
            <a:r>
              <a:rPr lang="es-MX" sz="900" b="0" i="0" kern="1200" dirty="0">
                <a:solidFill>
                  <a:schemeClr val="tx1"/>
                </a:solidFill>
                <a:effectLst/>
                <a:latin typeface="Segoe UI Light"/>
                <a:cs typeface="Segoe UI Light"/>
              </a:rPr>
              <a:t> en el que se pueden utilizar datos para entrenar un modelo.</a:t>
            </a:r>
            <a:r>
              <a:rPr lang="es-MX" sz="900" dirty="0">
                <a:latin typeface="Segoe UI Light"/>
                <a:cs typeface="Segoe UI Light"/>
              </a:rPr>
              <a:t> </a:t>
            </a:r>
            <a:endParaRPr lang="es-MX" sz="900" b="0" i="0" kern="1200" dirty="0">
              <a:solidFill>
                <a:schemeClr val="tx1"/>
              </a:solidFill>
              <a:effectLst/>
              <a:latin typeface="Segoe UI Light" pitchFamily="34" charset="0"/>
              <a:cs typeface="Segoe UI Light"/>
            </a:endParaRPr>
          </a:p>
          <a:p>
            <a:endParaRPr lang="es-MX" sz="900" b="0" i="0" kern="1200" dirty="0">
              <a:solidFill>
                <a:schemeClr val="tx1"/>
              </a:solidFill>
              <a:effectLst/>
              <a:latin typeface="Segoe UI Light" pitchFamily="34" charset="0"/>
              <a:cs typeface="Segoe UI Light"/>
            </a:endParaRPr>
          </a:p>
          <a:p>
            <a:r>
              <a:rPr lang="es-MX" sz="900" b="0" i="0" kern="1200" dirty="0">
                <a:solidFill>
                  <a:schemeClr val="tx1"/>
                </a:solidFill>
                <a:effectLst/>
                <a:latin typeface="Segoe UI Light"/>
                <a:cs typeface="Segoe UI Light"/>
              </a:rPr>
              <a:t>En nuestro taller, nos centraremos en la </a:t>
            </a:r>
            <a:r>
              <a:rPr lang="es-MX" sz="900" dirty="0">
                <a:latin typeface="Segoe UI Light"/>
                <a:cs typeface="Segoe UI Light"/>
              </a:rPr>
              <a:t>Inteligencia Artificial</a:t>
            </a:r>
            <a:r>
              <a:rPr lang="es-MX" sz="900" b="0" i="0" kern="1200" dirty="0">
                <a:solidFill>
                  <a:schemeClr val="tx1"/>
                </a:solidFill>
                <a:effectLst/>
                <a:latin typeface="Segoe UI Light"/>
                <a:cs typeface="Segoe UI Light"/>
              </a:rPr>
              <a:t> y en un </a:t>
            </a:r>
            <a:r>
              <a:rPr lang="es-MX" sz="900" dirty="0">
                <a:latin typeface="Segoe UI Light"/>
                <a:cs typeface="Segoe UI Light"/>
              </a:rPr>
              <a:t>aspecto </a:t>
            </a:r>
            <a:r>
              <a:rPr lang="es-MX" sz="900" b="0" i="0" kern="1200" dirty="0">
                <a:solidFill>
                  <a:schemeClr val="tx1"/>
                </a:solidFill>
                <a:effectLst/>
                <a:latin typeface="Segoe UI Light"/>
                <a:cs typeface="Segoe UI Light"/>
              </a:rPr>
              <a:t>concreto: La clasificación de imágenes.</a:t>
            </a:r>
            <a:endParaRPr lang="es-MX" sz="900" dirty="0">
              <a:latin typeface="Segoe UI Light" pitchFamily="34" charset="0"/>
              <a:cs typeface="Segoe UI Light"/>
            </a:endParaRPr>
          </a:p>
          <a:p>
            <a:endParaRPr lang="es-MX" dirty="0">
              <a:latin typeface="Calibri"/>
              <a:cs typeface="Calibri"/>
            </a:endParaRPr>
          </a:p>
          <a:p>
            <a:r>
              <a:rPr lang="es-MX" sz="900" dirty="0">
                <a:latin typeface="Segoe UI Light"/>
                <a:cs typeface="Segoe UI Light"/>
              </a:rPr>
              <a:t> </a:t>
            </a:r>
            <a:endParaRPr lang="es-MX" sz="900" b="0" i="0" kern="1200">
              <a:solidFill>
                <a:schemeClr val="tx1"/>
              </a:solidFill>
              <a:effectLst/>
              <a:latin typeface="Segoe UI Light" pitchFamily="34" charset="0"/>
              <a:cs typeface="Segoe UI Light"/>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8/8/2022 4:29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59496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Hoy exploraremos la clasificación. La clasificación es el proceso de identificar de qué tipo es un elemento. Un tipo de clasificación muy común es la clasificación de imágenes, la cual, podemos utilizar para identificar (por ejemplo) un tipo de animal (pájaro, perro o gato), una raza (caniche o pitbull), un tipo de avión, etc. </a:t>
            </a:r>
            <a:endParaRPr lang="es-MX" dirty="0">
              <a:cs typeface="Calibri"/>
            </a:endParaRPr>
          </a:p>
          <a:p>
            <a:endParaRPr lang="es-MX" dirty="0">
              <a:cs typeface="Calibri"/>
            </a:endParaRPr>
          </a:p>
          <a:p>
            <a:r>
              <a:rPr lang="es-MX" dirty="0"/>
              <a:t>Aunque es posible construir tu propio modelo desde cero, este es un problema común que muchas personas y organizaciones buscan resolver. Por ello, ya existen productos que nos permiten entrenar a un servicio que utiliza un modelo preconstruido. Con esto, podremos utilizar este servicio como lo haríamos con cualquier otro servicio basado en la nube. </a:t>
            </a:r>
            <a:endParaRPr lang="es-MX" dirty="0">
              <a:cs typeface="Calibri"/>
            </a:endParaRPr>
          </a:p>
        </p:txBody>
      </p:sp>
      <p:sp>
        <p:nvSpPr>
          <p:cNvPr id="4" name="Slide Number Placeholder 3"/>
          <p:cNvSpPr>
            <a:spLocks noGrp="1"/>
          </p:cNvSpPr>
          <p:nvPr>
            <p:ph type="sldNum" sz="quarter" idx="5"/>
          </p:nvPr>
        </p:nvSpPr>
        <p:spPr/>
        <p:txBody>
          <a:bodyPr/>
          <a:lstStyle/>
          <a:p>
            <a:fld id="{BBA1EEFA-12D5-4791-A2BA-4A6B8E09DBAC}" type="slidenum">
              <a:rPr lang="en-US" smtClean="0"/>
              <a:t>9</a:t>
            </a:fld>
            <a:endParaRPr lang="en-US"/>
          </a:p>
        </p:txBody>
      </p:sp>
    </p:spTree>
    <p:extLst>
      <p:ext uri="{BB962C8B-B14F-4D97-AF65-F5344CB8AC3E}">
        <p14:creationId xmlns:p14="http://schemas.microsoft.com/office/powerpoint/2010/main" val="568054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err="1"/>
              <a:t>Custom</a:t>
            </a:r>
            <a:r>
              <a:rPr lang="es-MX" dirty="0"/>
              <a:t> </a:t>
            </a:r>
            <a:r>
              <a:rPr lang="es-MX" dirty="0" err="1"/>
              <a:t>Vision</a:t>
            </a:r>
            <a:r>
              <a:rPr lang="es-MX" dirty="0"/>
              <a:t> es parte de Azure Cognitive </a:t>
            </a:r>
            <a:r>
              <a:rPr lang="es-MX" dirty="0" err="1"/>
              <a:t>Services</a:t>
            </a:r>
            <a:r>
              <a:rPr lang="es-MX" dirty="0"/>
              <a:t>. Es un servicio basado en la nube que le permite crear un modelo de clasificación de imágenes personalizado. </a:t>
            </a:r>
            <a:endParaRPr lang="es-MX" dirty="0">
              <a:cs typeface="Calibri"/>
            </a:endParaRPr>
          </a:p>
          <a:p>
            <a:endParaRPr lang="es-MX" dirty="0">
              <a:cs typeface="Calibri"/>
            </a:endParaRPr>
          </a:p>
        </p:txBody>
      </p:sp>
      <p:sp>
        <p:nvSpPr>
          <p:cNvPr id="4" name="Slide Number Placeholder 3"/>
          <p:cNvSpPr>
            <a:spLocks noGrp="1"/>
          </p:cNvSpPr>
          <p:nvPr>
            <p:ph type="sldNum" sz="quarter" idx="5"/>
          </p:nvPr>
        </p:nvSpPr>
        <p:spPr/>
        <p:txBody>
          <a:bodyPr/>
          <a:lstStyle/>
          <a:p>
            <a:fld id="{BBA1EEFA-12D5-4791-A2BA-4A6B8E09DBAC}" type="slidenum">
              <a:rPr lang="en-US" smtClean="0"/>
              <a:t>10</a:t>
            </a:fld>
            <a:endParaRPr lang="en-US"/>
          </a:p>
        </p:txBody>
      </p:sp>
    </p:spTree>
    <p:extLst>
      <p:ext uri="{BB962C8B-B14F-4D97-AF65-F5344CB8AC3E}">
        <p14:creationId xmlns:p14="http://schemas.microsoft.com/office/powerpoint/2010/main" val="2634931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customXml" Target="../../customXml/item25.xml"/><Relationship Id="rId7" Type="http://schemas.openxmlformats.org/officeDocument/2006/relationships/image" Target="../media/image1.png"/><Relationship Id="rId2" Type="http://schemas.openxmlformats.org/officeDocument/2006/relationships/customXml" Target="../../customXml/item24.xml"/><Relationship Id="rId1" Type="http://schemas.openxmlformats.org/officeDocument/2006/relationships/customXml" Target="../../customXml/item23.xml"/><Relationship Id="rId6" Type="http://schemas.openxmlformats.org/officeDocument/2006/relationships/slideMaster" Target="../slideMasters/slideMaster2.xml"/><Relationship Id="rId5" Type="http://schemas.openxmlformats.org/officeDocument/2006/relationships/customXml" Target="../../customXml/item27.xml"/><Relationship Id="rId4" Type="http://schemas.openxmlformats.org/officeDocument/2006/relationships/customXml" Target="../../customXml/item26.xml"/></Relationships>
</file>

<file path=ppt/slideLayouts/_rels/slideLayout16.xml.rels><?xml version="1.0" encoding="UTF-8" standalone="yes"?>
<Relationships xmlns="http://schemas.openxmlformats.org/package/2006/relationships"><Relationship Id="rId3" Type="http://schemas.openxmlformats.org/officeDocument/2006/relationships/customXml" Target="../../customXml/item30.xml"/><Relationship Id="rId7" Type="http://schemas.openxmlformats.org/officeDocument/2006/relationships/image" Target="../media/image1.png"/><Relationship Id="rId2" Type="http://schemas.openxmlformats.org/officeDocument/2006/relationships/customXml" Target="../../customXml/item29.xml"/><Relationship Id="rId1" Type="http://schemas.openxmlformats.org/officeDocument/2006/relationships/customXml" Target="../../customXml/item28.xml"/><Relationship Id="rId6" Type="http://schemas.openxmlformats.org/officeDocument/2006/relationships/slideMaster" Target="../slideMasters/slideMaster2.xml"/><Relationship Id="rId5" Type="http://schemas.openxmlformats.org/officeDocument/2006/relationships/customXml" Target="../../customXml/item32.xml"/><Relationship Id="rId4" Type="http://schemas.openxmlformats.org/officeDocument/2006/relationships/customXml" Target="../../customXml/item31.xml"/></Relationships>
</file>

<file path=ppt/slideLayouts/_rels/slideLayout17.xml.rels><?xml version="1.0" encoding="UTF-8" standalone="yes"?>
<Relationships xmlns="http://schemas.openxmlformats.org/package/2006/relationships"><Relationship Id="rId3" Type="http://schemas.openxmlformats.org/officeDocument/2006/relationships/customXml" Target="../../customXml/item35.xml"/><Relationship Id="rId7" Type="http://schemas.openxmlformats.org/officeDocument/2006/relationships/image" Target="../media/image2.png"/><Relationship Id="rId2" Type="http://schemas.openxmlformats.org/officeDocument/2006/relationships/customXml" Target="../../customXml/item34.xml"/><Relationship Id="rId1" Type="http://schemas.openxmlformats.org/officeDocument/2006/relationships/customXml" Target="../../customXml/item33.xml"/><Relationship Id="rId6" Type="http://schemas.openxmlformats.org/officeDocument/2006/relationships/slideMaster" Target="../slideMasters/slideMaster2.xml"/><Relationship Id="rId5" Type="http://schemas.openxmlformats.org/officeDocument/2006/relationships/customXml" Target="../../customXml/item37.xml"/><Relationship Id="rId4" Type="http://schemas.openxmlformats.org/officeDocument/2006/relationships/customXml" Target="../../customXml/item36.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Master" Target="../slideMasters/slideMaster3.xml"/><Relationship Id="rId5" Type="http://schemas.openxmlformats.org/officeDocument/2006/relationships/image" Target="../media/image19.png"/><Relationship Id="rId4" Type="http://schemas.openxmlformats.org/officeDocument/2006/relationships/image" Target="../media/image18.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64553-6EA8-4A3B-B6B0-23C6992419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4AE92-C788-4337-8C68-99E1991959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1EDCD19-C781-4E83-A97A-2AC96FD7E9F6}"/>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5" name="Footer Placeholder 4">
            <a:extLst>
              <a:ext uri="{FF2B5EF4-FFF2-40B4-BE49-F238E27FC236}">
                <a16:creationId xmlns:a16="http://schemas.microsoft.com/office/drawing/2014/main" id="{680C507E-53B3-4EDD-AA02-23CA77499D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82DAB7-B0D9-485D-8984-9C8DFE1D44A5}"/>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35676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5CFE3-DA6D-4268-96AD-33C938FD82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2C894D-AF05-4AEA-9944-029872B90A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E8A0D-7C3B-4EC1-B88D-3415CF7ECAB9}"/>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5" name="Footer Placeholder 4">
            <a:extLst>
              <a:ext uri="{FF2B5EF4-FFF2-40B4-BE49-F238E27FC236}">
                <a16:creationId xmlns:a16="http://schemas.microsoft.com/office/drawing/2014/main" id="{CE6DE8BD-E875-48F0-8F50-B9AB1E962B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ACB7C4-01AE-44C8-801D-4F50DFCB89AE}"/>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4254210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525CA7-83D9-42B0-944A-B394625839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AC6DA5A-0A0A-4AA8-88FB-5DD75A24E9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2B4F1B-1B3D-4A2E-85BA-EC8CBDB4D4EF}"/>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5" name="Footer Placeholder 4">
            <a:extLst>
              <a:ext uri="{FF2B5EF4-FFF2-40B4-BE49-F238E27FC236}">
                <a16:creationId xmlns:a16="http://schemas.microsoft.com/office/drawing/2014/main" id="{28BF2271-F935-4634-81C5-720BA02321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CEEAA-A6DD-4E53-8A48-ED6F610601ED}"/>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2628162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92720747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3192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1827423"/>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994989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4877472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2" name="Rectangle 1"/>
          <p:cNvSpPr/>
          <p:nvPr/>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6668717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a:t>Presentation title</a:t>
            </a:r>
          </a:p>
        </p:txBody>
      </p:sp>
      <p:grpSp>
        <p:nvGrpSpPr>
          <p:cNvPr id="49" name="Group 48"/>
          <p:cNvGrpSpPr/>
          <p:nvPr/>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6373710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2105413463"/>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07999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7B557-BA59-4698-9009-F3FE421760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B2FE2F-EF02-4389-A55A-BE857DA913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A29BE7-F567-4BDF-9199-E6702D8D0B4D}"/>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5" name="Footer Placeholder 4">
            <a:extLst>
              <a:ext uri="{FF2B5EF4-FFF2-40B4-BE49-F238E27FC236}">
                <a16:creationId xmlns:a16="http://schemas.microsoft.com/office/drawing/2014/main" id="{17EEFF8E-BD49-436A-89C6-F9E4C342DB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C51F7-6760-4205-ADD0-D1682BB1AE42}"/>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7938654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5020785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148666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3537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1508033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0426663"/>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a:t>Click to edit Master subhead style</a:t>
            </a:r>
          </a:p>
        </p:txBody>
      </p:sp>
    </p:spTree>
    <p:extLst>
      <p:ext uri="{BB962C8B-B14F-4D97-AF65-F5344CB8AC3E}">
        <p14:creationId xmlns:p14="http://schemas.microsoft.com/office/powerpoint/2010/main" val="78198171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pic>
        <p:nvPicPr>
          <p:cNvPr id="8" name="Picture 7"/>
          <p:cNvPicPr>
            <a:picLocks noChangeAspect="1"/>
          </p:cNvPicPr>
          <p:nvPr/>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3300928991"/>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r>
              <a:rPr lang="en-US"/>
              <a:t>Click icon to add picture</a:t>
            </a:r>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514101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0" y="0"/>
            <a:ext cx="6095689" cy="6858623"/>
          </a:xfrm>
        </p:spPr>
        <p:txBody>
          <a:bodyPr/>
          <a:lstStyle/>
          <a:p>
            <a:r>
              <a:rPr lang="en-US"/>
              <a:t>Click icon to add picture</a:t>
            </a:r>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6515184"/>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ext and illustration A">
    <p:spTree>
      <p:nvGrpSpPr>
        <p:cNvPr id="1" name=""/>
        <p:cNvGrpSpPr/>
        <p:nvPr/>
      </p:nvGrpSpPr>
      <p:grpSpPr>
        <a:xfrm>
          <a:off x="0" y="0"/>
          <a:ext cx="0" cy="0"/>
          <a:chOff x="0" y="0"/>
          <a:chExt cx="0" cy="0"/>
        </a:xfrm>
      </p:grpSpPr>
      <p:pic>
        <p:nvPicPr>
          <p:cNvPr id="4" name="Picture 3"/>
          <p:cNvPicPr>
            <a:picLocks/>
          </p:cNvPicPr>
          <p:nvPr/>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a:t>Click to edit Master title style</a:t>
            </a:r>
          </a:p>
        </p:txBody>
      </p:sp>
      <p:pic>
        <p:nvPicPr>
          <p:cNvPr id="3" name="Picture 2"/>
          <p:cNvPicPr>
            <a:picLocks noChangeAspect="1"/>
          </p:cNvPicPr>
          <p:nvPr/>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393437947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C1609-EA9D-4C7C-B531-5BF504102A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17845B-FAF7-4670-BD06-8EA6C65E0C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7EC5DF-4F40-4441-9A4E-25E7C3C84728}"/>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5" name="Footer Placeholder 4">
            <a:extLst>
              <a:ext uri="{FF2B5EF4-FFF2-40B4-BE49-F238E27FC236}">
                <a16:creationId xmlns:a16="http://schemas.microsoft.com/office/drawing/2014/main" id="{B0D47CE3-AB30-4E9A-B9F6-08B6001107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F0910E-440A-48D8-AC58-9185AA70740E}"/>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1692165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ext and illustration B">
    <p:spTree>
      <p:nvGrpSpPr>
        <p:cNvPr id="1" name=""/>
        <p:cNvGrpSpPr/>
        <p:nvPr/>
      </p:nvGrpSpPr>
      <p:grpSpPr>
        <a:xfrm>
          <a:off x="0" y="0"/>
          <a:ext cx="0" cy="0"/>
          <a:chOff x="0" y="0"/>
          <a:chExt cx="0" cy="0"/>
        </a:xfrm>
      </p:grpSpPr>
      <p:pic>
        <p:nvPicPr>
          <p:cNvPr id="4" name="Picture 3"/>
          <p:cNvPicPr>
            <a:picLocks/>
          </p:cNvPicPr>
          <p:nvPr/>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a:t>Click to edit Master title style</a:t>
            </a:r>
          </a:p>
        </p:txBody>
      </p:sp>
      <p:pic>
        <p:nvPicPr>
          <p:cNvPr id="6" name="Picture 5"/>
          <p:cNvPicPr>
            <a:picLocks noChangeAspect="1"/>
          </p:cNvPicPr>
          <p:nvPr/>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78449614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1328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a:t>Speaker Name</a:t>
            </a:r>
          </a:p>
        </p:txBody>
      </p:sp>
    </p:spTree>
    <p:extLst>
      <p:ext uri="{BB962C8B-B14F-4D97-AF65-F5344CB8AC3E}">
        <p14:creationId xmlns:p14="http://schemas.microsoft.com/office/powerpoint/2010/main" val="33754095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9030558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8740643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23595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8795654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343940" y="5446242"/>
            <a:ext cx="11474238" cy="1086369"/>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a:solidFill>
                  <a:schemeClr val="bg1"/>
                </a:solidFill>
                <a:cs typeface="Segoe UI" pitchFamily="34" charset="0"/>
              </a:rPr>
              <a:t>© 2019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endParaRPr lang="en-US" sz="980" baseline="0">
              <a:solidFill>
                <a:schemeClr val="bg1"/>
              </a:solidFill>
              <a:cs typeface="Segoe UI" pitchFamily="34" charset="0"/>
            </a:endParaRPr>
          </a:p>
          <a:p>
            <a:pPr defTabSz="913924" eaLnBrk="0" hangingPunct="0"/>
            <a:r>
              <a:rPr lang="en-US" sz="980" baseline="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118083804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8451808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09599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4BB34-A078-4FC4-BC77-B8C4BDB938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29DAE6-AB18-4209-A22D-2CD441F3BC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D6F178-7F07-4FF8-91CC-21C3CBDEAE9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E4626C-247A-4536-BBBA-92B157D457C4}"/>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6" name="Footer Placeholder 5">
            <a:extLst>
              <a:ext uri="{FF2B5EF4-FFF2-40B4-BE49-F238E27FC236}">
                <a16:creationId xmlns:a16="http://schemas.microsoft.com/office/drawing/2014/main" id="{07EF4290-2663-4E10-8738-AB2198FAA7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EB4876-FE66-47B7-B4D5-3B6181741C32}"/>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41974811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1"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4"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240854336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2_Title Slide Photo_Option">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3" y="2084173"/>
            <a:ext cx="6274911" cy="999376"/>
          </a:xfrm>
          <a:noFill/>
        </p:spPr>
        <p:txBody>
          <a:bodyPr lIns="146304" tIns="91440" rIns="146304" bIns="91440" anchor="t" anchorCtr="0"/>
          <a:lstStyle>
            <a:lvl1pPr>
              <a:defRPr sz="5293" spc="-98" baseline="0">
                <a:gradFill>
                  <a:gsLst>
                    <a:gs pos="0">
                      <a:schemeClr val="tx1"/>
                    </a:gs>
                    <a:gs pos="100000">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83635"/>
            <a:ext cx="6276530" cy="1793104"/>
          </a:xfrm>
        </p:spPr>
        <p:txBody>
          <a:bodyPr tIns="109728" bIns="109728">
            <a:noAutofit/>
          </a:bodyPr>
          <a:lstStyle>
            <a:lvl1pPr marL="0" indent="0">
              <a:spcBef>
                <a:spcPts val="0"/>
              </a:spcBef>
              <a:buNone/>
              <a:defRPr sz="3136">
                <a:gradFill>
                  <a:gsLst>
                    <a:gs pos="20130">
                      <a:schemeClr val="tx1"/>
                    </a:gs>
                    <a:gs pos="57576">
                      <a:schemeClr val="tx1"/>
                    </a:gs>
                  </a:gsLst>
                  <a:lin ang="5400000" scaled="0"/>
                </a:gradFill>
              </a:defRPr>
            </a:lvl1pPr>
          </a:lstStyle>
          <a:p>
            <a:pPr lvl="0"/>
            <a:r>
              <a:rPr lang="en-US"/>
              <a:t>Speaker Name</a:t>
            </a:r>
          </a:p>
        </p:txBody>
      </p:sp>
      <p:grpSp>
        <p:nvGrpSpPr>
          <p:cNvPr id="5" name="Group 4"/>
          <p:cNvGrpSpPr>
            <a:grpSpLocks noChangeAspect="1"/>
          </p:cNvGrpSpPr>
          <p:nvPr/>
        </p:nvGrpSpPr>
        <p:grpSpPr bwMode="black">
          <a:xfrm>
            <a:off x="459102" y="470067"/>
            <a:ext cx="1419662" cy="304828"/>
            <a:chOff x="457200" y="1643393"/>
            <a:chExt cx="4492753" cy="964540"/>
          </a:xfrm>
        </p:grpSpPr>
        <p:pic>
          <p:nvPicPr>
            <p:cNvPr id="7" name="Picture 6"/>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bwMode="black">
            <a:xfrm>
              <a:off x="457200" y="1643393"/>
              <a:ext cx="964540" cy="964540"/>
            </a:xfrm>
            <a:prstGeom prst="rect">
              <a:avLst/>
            </a:prstGeom>
          </p:spPr>
        </p:pic>
        <p:sp>
          <p:nvSpPr>
            <p:cNvPr id="8"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29"/>
            </a:p>
          </p:txBody>
        </p:sp>
      </p:grpSp>
      <p:pic>
        <p:nvPicPr>
          <p:cNvPr id="10" name="Picture 9" descr="A black and silver text on a screen&#10;&#10;Description automatically generated">
            <a:extLst>
              <a:ext uri="{FF2B5EF4-FFF2-40B4-BE49-F238E27FC236}">
                <a16:creationId xmlns:a16="http://schemas.microsoft.com/office/drawing/2014/main" id="{86FA8E95-5760-429E-B0FF-C438D2EBF7EF}"/>
              </a:ext>
            </a:extLst>
          </p:cNvPr>
          <p:cNvPicPr>
            <a:picLocks noChangeAspect="1"/>
          </p:cNvPicPr>
          <p:nvPr/>
        </p:nvPicPr>
        <p:blipFill rotWithShape="1">
          <a:blip r:embed="rId3"/>
          <a:srcRect l="33209"/>
          <a:stretch/>
        </p:blipFill>
        <p:spPr>
          <a:xfrm>
            <a:off x="5460026" y="0"/>
            <a:ext cx="6731975" cy="6858000"/>
          </a:xfrm>
          <a:prstGeom prst="rect">
            <a:avLst/>
          </a:prstGeom>
        </p:spPr>
      </p:pic>
    </p:spTree>
    <p:extLst>
      <p:ext uri="{BB962C8B-B14F-4D97-AF65-F5344CB8AC3E}">
        <p14:creationId xmlns:p14="http://schemas.microsoft.com/office/powerpoint/2010/main" val="15057950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_Title Slide Photo_Option">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3" y="2084173"/>
            <a:ext cx="6274911" cy="999376"/>
          </a:xfrm>
          <a:noFill/>
        </p:spPr>
        <p:txBody>
          <a:bodyPr lIns="146304" tIns="91440" rIns="146304" bIns="91440" anchor="t" anchorCtr="0"/>
          <a:lstStyle>
            <a:lvl1pPr>
              <a:defRPr sz="5293" spc="-98" baseline="0">
                <a:gradFill>
                  <a:gsLst>
                    <a:gs pos="0">
                      <a:schemeClr val="tx1"/>
                    </a:gs>
                    <a:gs pos="100000">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83635"/>
            <a:ext cx="6276530" cy="1793104"/>
          </a:xfrm>
        </p:spPr>
        <p:txBody>
          <a:bodyPr tIns="109728" bIns="109728">
            <a:noAutofit/>
          </a:bodyPr>
          <a:lstStyle>
            <a:lvl1pPr marL="0" indent="0">
              <a:spcBef>
                <a:spcPts val="0"/>
              </a:spcBef>
              <a:buNone/>
              <a:defRPr sz="3136">
                <a:gradFill>
                  <a:gsLst>
                    <a:gs pos="20130">
                      <a:schemeClr val="tx1"/>
                    </a:gs>
                    <a:gs pos="57576">
                      <a:schemeClr val="tx1"/>
                    </a:gs>
                  </a:gsLst>
                  <a:lin ang="5400000" scaled="0"/>
                </a:gradFill>
              </a:defRPr>
            </a:lvl1pPr>
          </a:lstStyle>
          <a:p>
            <a:pPr lvl="0"/>
            <a:r>
              <a:rPr lang="en-US"/>
              <a:t>Speaker Name</a:t>
            </a:r>
          </a:p>
        </p:txBody>
      </p:sp>
      <p:grpSp>
        <p:nvGrpSpPr>
          <p:cNvPr id="5" name="Group 4"/>
          <p:cNvGrpSpPr>
            <a:grpSpLocks noChangeAspect="1"/>
          </p:cNvGrpSpPr>
          <p:nvPr/>
        </p:nvGrpSpPr>
        <p:grpSpPr bwMode="black">
          <a:xfrm>
            <a:off x="459102" y="470067"/>
            <a:ext cx="1419662" cy="304828"/>
            <a:chOff x="457200" y="1643393"/>
            <a:chExt cx="4492753" cy="964540"/>
          </a:xfrm>
        </p:grpSpPr>
        <p:pic>
          <p:nvPicPr>
            <p:cNvPr id="7" name="Picture 6"/>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bwMode="black">
            <a:xfrm>
              <a:off x="457200" y="1643393"/>
              <a:ext cx="964540" cy="964540"/>
            </a:xfrm>
            <a:prstGeom prst="rect">
              <a:avLst/>
            </a:prstGeom>
          </p:spPr>
        </p:pic>
        <p:sp>
          <p:nvSpPr>
            <p:cNvPr id="8"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29"/>
            </a:p>
          </p:txBody>
        </p:sp>
      </p:grpSp>
    </p:spTree>
    <p:extLst>
      <p:ext uri="{BB962C8B-B14F-4D97-AF65-F5344CB8AC3E}">
        <p14:creationId xmlns:p14="http://schemas.microsoft.com/office/powerpoint/2010/main" val="24537468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2"/>
          <a:stretch>
            <a:fillRect/>
          </a:stretch>
        </p:blipFill>
        <p:spPr bwMode="black">
          <a:xfrm>
            <a:off x="584200" y="585789"/>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397011"/>
            <a:ext cx="4167887" cy="2136525"/>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04725"/>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2029063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B12EC4-D5B5-4639-B49C-639189BE8223}" type="datetimeFigureOut">
              <a:rPr lang="en-US" smtClean="0"/>
              <a:t>8/8/2022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63248799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322944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56" lvl="0" indent="-228556"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56" lvl="0" indent="-228556"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280296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4"/>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544718624"/>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3187664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40"/>
            <a:ext cx="10515600" cy="2852737"/>
          </a:xfrm>
        </p:spPr>
        <p:txBody>
          <a:bodyPr anchor="b"/>
          <a:lstStyle>
            <a:lvl1pPr>
              <a:defRPr sz="5996"/>
            </a:lvl1pPr>
          </a:lstStyle>
          <a:p>
            <a:r>
              <a:rPr lang="en-US"/>
              <a:t>Click to edit Master title style</a:t>
            </a:r>
          </a:p>
        </p:txBody>
      </p:sp>
      <p:sp>
        <p:nvSpPr>
          <p:cNvPr id="3" name="Text Placeholder 2"/>
          <p:cNvSpPr>
            <a:spLocks noGrp="1"/>
          </p:cNvSpPr>
          <p:nvPr>
            <p:ph type="body" idx="1"/>
          </p:nvPr>
        </p:nvSpPr>
        <p:spPr>
          <a:xfrm>
            <a:off x="831850" y="4589464"/>
            <a:ext cx="10515600" cy="513510"/>
          </a:xfrm>
        </p:spPr>
        <p:txBody>
          <a:bodyPr/>
          <a:lstStyle>
            <a:lvl1pPr marL="0" indent="0">
              <a:buNone/>
              <a:defRPr sz="2400">
                <a:solidFill>
                  <a:schemeClr val="tx1">
                    <a:tint val="75000"/>
                  </a:schemeClr>
                </a:solidFill>
              </a:defRPr>
            </a:lvl1pPr>
            <a:lvl2pPr marL="457025" indent="0">
              <a:buNone/>
              <a:defRPr sz="2000">
                <a:solidFill>
                  <a:schemeClr val="tx1">
                    <a:tint val="75000"/>
                  </a:schemeClr>
                </a:solidFill>
              </a:defRPr>
            </a:lvl2pPr>
            <a:lvl3pPr marL="914049" indent="0">
              <a:buNone/>
              <a:defRPr sz="1800">
                <a:solidFill>
                  <a:schemeClr val="tx1">
                    <a:tint val="75000"/>
                  </a:schemeClr>
                </a:solidFill>
              </a:defRPr>
            </a:lvl3pPr>
            <a:lvl4pPr marL="1371074" indent="0">
              <a:buNone/>
              <a:defRPr sz="1600">
                <a:solidFill>
                  <a:schemeClr val="tx1">
                    <a:tint val="75000"/>
                  </a:schemeClr>
                </a:solidFill>
              </a:defRPr>
            </a:lvl4pPr>
            <a:lvl5pPr marL="1828098" indent="0">
              <a:buNone/>
              <a:defRPr sz="1600">
                <a:solidFill>
                  <a:schemeClr val="tx1">
                    <a:tint val="75000"/>
                  </a:schemeClr>
                </a:solidFill>
              </a:defRPr>
            </a:lvl5pPr>
            <a:lvl6pPr marL="2285122" indent="0">
              <a:buNone/>
              <a:defRPr sz="1600">
                <a:solidFill>
                  <a:schemeClr val="tx1">
                    <a:tint val="75000"/>
                  </a:schemeClr>
                </a:solidFill>
              </a:defRPr>
            </a:lvl6pPr>
            <a:lvl7pPr marL="2742147" indent="0">
              <a:buNone/>
              <a:defRPr sz="1600">
                <a:solidFill>
                  <a:schemeClr val="tx1">
                    <a:tint val="75000"/>
                  </a:schemeClr>
                </a:solidFill>
              </a:defRPr>
            </a:lvl7pPr>
            <a:lvl8pPr marL="3199171" indent="0">
              <a:buNone/>
              <a:defRPr sz="1600">
                <a:solidFill>
                  <a:schemeClr val="tx1">
                    <a:tint val="75000"/>
                  </a:schemeClr>
                </a:solidFill>
              </a:defRPr>
            </a:lvl8pPr>
            <a:lvl9pPr marL="3656195"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2" y="6356352"/>
            <a:ext cx="2743200" cy="365125"/>
          </a:xfrm>
          <a:prstGeom prst="rect">
            <a:avLst/>
          </a:prstGeom>
        </p:spPr>
        <p:txBody>
          <a:bodyPr/>
          <a:lstStyle/>
          <a:p>
            <a:fld id="{DAB12EC4-D5B5-4639-B49C-639189BE8223}" type="datetimeFigureOut">
              <a:rPr lang="en-US" smtClean="0"/>
              <a:t>8/8/2022</a:t>
            </a:fld>
            <a:endParaRPr lang="en-US"/>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136759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AA278-7644-48F4-9AF4-60A4B5A27D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E8130D-0471-472D-ACE5-F1183BF7DC0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A13941-164A-4462-8AE7-30969429CF6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E6DA80-7110-402A-85E9-BD6C036F41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EAAAE7A-5104-40AD-B590-01FC2903DA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226F9F-E3F7-493C-BFC2-7D432C0E09BD}"/>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8" name="Footer Placeholder 7">
            <a:extLst>
              <a:ext uri="{FF2B5EF4-FFF2-40B4-BE49-F238E27FC236}">
                <a16:creationId xmlns:a16="http://schemas.microsoft.com/office/drawing/2014/main" id="{E69EB7DA-C515-4102-A6D9-967EEE1A99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36B038-5346-4058-A40A-E354A76E6169}"/>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66547211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Walkin Build 2017">
    <p:bg>
      <p:bgPr>
        <a:solidFill>
          <a:schemeClr val="accent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5462884"/>
          </a:xfrm>
          <a:prstGeom prst="rect">
            <a:avLst/>
          </a:prstGeom>
        </p:spPr>
      </p:pic>
      <p:sp>
        <p:nvSpPr>
          <p:cNvPr id="8" name="Rectangle 7"/>
          <p:cNvSpPr/>
          <p:nvPr userDrawn="1"/>
        </p:nvSpPr>
        <p:spPr bwMode="auto">
          <a:xfrm>
            <a:off x="1648" y="4863467"/>
            <a:ext cx="12190352" cy="199453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invGray">
          <a:xfrm>
            <a:off x="451633" y="5253375"/>
            <a:ext cx="2596555" cy="1146975"/>
          </a:xfrm>
          <a:prstGeom prst="rect">
            <a:avLst/>
          </a:prstGeom>
        </p:spPr>
      </p:pic>
      <p:pic>
        <p:nvPicPr>
          <p:cNvPr id="12" name="Picture 11"/>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451632" y="470066"/>
            <a:ext cx="1423303" cy="303612"/>
          </a:xfrm>
          <a:prstGeom prst="rect">
            <a:avLst/>
          </a:prstGeom>
        </p:spPr>
      </p:pic>
      <p:pic>
        <p:nvPicPr>
          <p:cNvPr id="14" name="Picture 13"/>
          <p:cNvPicPr>
            <a:picLocks noChangeAspect="1"/>
          </p:cNvPicPr>
          <p:nvPr userDrawn="1"/>
        </p:nvPicPr>
        <p:blipFill rotWithShape="1">
          <a:blip r:embed="rId5" cstate="email">
            <a:extLst>
              <a:ext uri="{28A0092B-C50C-407E-A947-70E740481C1C}">
                <a14:useLocalDpi xmlns:a14="http://schemas.microsoft.com/office/drawing/2010/main"/>
              </a:ext>
            </a:extLst>
          </a:blip>
          <a:srcRect l="-17523"/>
          <a:stretch/>
        </p:blipFill>
        <p:spPr>
          <a:xfrm>
            <a:off x="7599824" y="4863467"/>
            <a:ext cx="4592176" cy="1994533"/>
          </a:xfrm>
          <a:prstGeom prst="rect">
            <a:avLst/>
          </a:prstGeom>
        </p:spPr>
      </p:pic>
    </p:spTree>
    <p:extLst>
      <p:ext uri="{BB962C8B-B14F-4D97-AF65-F5344CB8AC3E}">
        <p14:creationId xmlns:p14="http://schemas.microsoft.com/office/powerpoint/2010/main" val="30212328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pic>
        <p:nvPicPr>
          <p:cNvPr id="7" name="Picture 6"/>
          <p:cNvPicPr>
            <a:picLocks noChangeAspect="1"/>
          </p:cNvPicPr>
          <p:nvPr userDrawn="1"/>
        </p:nvPicPr>
        <p:blipFill rotWithShape="1">
          <a:blip r:embed="rId3" cstate="email">
            <a:extLst>
              <a:ext uri="{28A0092B-C50C-407E-A947-70E740481C1C}">
                <a14:useLocalDpi xmlns:a14="http://schemas.microsoft.com/office/drawing/2010/main"/>
              </a:ext>
            </a:extLst>
          </a:blip>
          <a:srcRect l="-33002"/>
          <a:stretch/>
        </p:blipFill>
        <p:spPr>
          <a:xfrm>
            <a:off x="7599824" y="4985515"/>
            <a:ext cx="4592176" cy="1872486"/>
          </a:xfrm>
          <a:prstGeom prst="rect">
            <a:avLst/>
          </a:prstGeom>
        </p:spPr>
      </p:pic>
      <p:sp>
        <p:nvSpPr>
          <p:cNvPr id="8" name="Text Placeholder 3"/>
          <p:cNvSpPr>
            <a:spLocks noGrp="1"/>
          </p:cNvSpPr>
          <p:nvPr>
            <p:ph type="body" sz="quarter" idx="15" hasCustomPrompt="1"/>
          </p:nvPr>
        </p:nvSpPr>
        <p:spPr>
          <a:xfrm>
            <a:off x="9233488" y="291069"/>
            <a:ext cx="2689274" cy="452654"/>
          </a:xfrm>
        </p:spPr>
        <p:txBody>
          <a:bodyPr/>
          <a:lstStyle>
            <a:lvl1pPr marL="0" marR="0" indent="0" algn="r" defTabSz="914367" rtl="0" eaLnBrk="1" fontAlgn="auto" latinLnBrk="0" hangingPunct="1">
              <a:lnSpc>
                <a:spcPct val="90000"/>
              </a:lnSpc>
              <a:spcBef>
                <a:spcPct val="20000"/>
              </a:spcBef>
              <a:spcAft>
                <a:spcPts val="0"/>
              </a:spcAft>
              <a:buClrTx/>
              <a:buSzPct val="90000"/>
              <a:buFont typeface="Arial" pitchFamily="34" charset="0"/>
              <a:buNone/>
              <a:tabLst/>
              <a:defRPr lang="en-US" sz="1961" kern="1200" spc="0" baseline="0" dirty="0">
                <a:gradFill>
                  <a:gsLst>
                    <a:gs pos="1250">
                      <a:schemeClr val="tx1"/>
                    </a:gs>
                    <a:gs pos="100000">
                      <a:schemeClr val="tx1"/>
                    </a:gs>
                  </a:gsLst>
                  <a:lin ang="5400000" scaled="0"/>
                </a:gradFill>
                <a:latin typeface="+mn-lt"/>
                <a:ea typeface="+mn-ea"/>
                <a:cs typeface="+mn-cs"/>
              </a:defRPr>
            </a:lvl1pPr>
          </a:lstStyle>
          <a:p>
            <a:pPr lvl="0"/>
            <a:r>
              <a:rPr lang="en-US"/>
              <a:t>Session Code</a:t>
            </a:r>
          </a:p>
        </p:txBody>
      </p:sp>
      <p:sp>
        <p:nvSpPr>
          <p:cNvPr id="4" name="Rectangle 3"/>
          <p:cNvSpPr/>
          <p:nvPr userDrawn="1"/>
        </p:nvSpPr>
        <p:spPr>
          <a:xfrm>
            <a:off x="277180" y="5923422"/>
            <a:ext cx="1601979" cy="651821"/>
          </a:xfrm>
          <a:prstGeom prst="rect">
            <a:avLst/>
          </a:prstGeom>
        </p:spPr>
        <p:txBody>
          <a:bodyPr wrap="none" lIns="179285" tIns="143428" rIns="179285" bIns="143428">
            <a:spAutoFit/>
          </a:bodyPr>
          <a:lstStyle/>
          <a:p>
            <a:r>
              <a:rPr lang="en-US" sz="2353">
                <a:gradFill>
                  <a:gsLst>
                    <a:gs pos="2597">
                      <a:schemeClr val="tx1"/>
                    </a:gs>
                    <a:gs pos="18182">
                      <a:schemeClr val="tx1"/>
                    </a:gs>
                  </a:gsLst>
                  <a:lin ang="5400000" scaled="1"/>
                </a:gradFill>
              </a:rPr>
              <a:t>#</a:t>
            </a:r>
            <a:r>
              <a:rPr lang="en-US" sz="2353" err="1">
                <a:gradFill>
                  <a:gsLst>
                    <a:gs pos="2597">
                      <a:schemeClr val="tx1"/>
                    </a:gs>
                    <a:gs pos="18182">
                      <a:schemeClr val="tx1"/>
                    </a:gs>
                  </a:gsLst>
                  <a:lin ang="5400000" scaled="1"/>
                </a:gradFill>
              </a:rPr>
              <a:t>MSBuild</a:t>
            </a:r>
            <a:endParaRPr lang="en-US" sz="2353">
              <a:gradFill>
                <a:gsLst>
                  <a:gs pos="2597">
                    <a:schemeClr val="tx1"/>
                  </a:gs>
                  <a:gs pos="18182">
                    <a:schemeClr val="tx1"/>
                  </a:gs>
                </a:gsLst>
                <a:lin ang="5400000" scaled="1"/>
              </a:gradFill>
            </a:endParaRPr>
          </a:p>
        </p:txBody>
      </p:sp>
    </p:spTree>
    <p:extLst>
      <p:ext uri="{BB962C8B-B14F-4D97-AF65-F5344CB8AC3E}">
        <p14:creationId xmlns:p14="http://schemas.microsoft.com/office/powerpoint/2010/main" val="18593982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4344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2076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1047949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Click to 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3005276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361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6789597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3641305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112460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5D603-C7BD-4718-8717-A922B1D4F8E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959126-7247-4954-9015-FE34DFC12BE8}"/>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4" name="Footer Placeholder 3">
            <a:extLst>
              <a:ext uri="{FF2B5EF4-FFF2-40B4-BE49-F238E27FC236}">
                <a16:creationId xmlns:a16="http://schemas.microsoft.com/office/drawing/2014/main" id="{AFB1B19B-5F76-4A13-BF57-32177113267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3B8FFE-1B8C-4991-A927-8F29279E7AB1}"/>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236351063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5166190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cstate="email">
              <a:extLst>
                <a:ext uri="{28A0092B-C50C-407E-A947-70E740481C1C}">
                  <a14:useLocalDpi xmlns:a14="http://schemas.microsoft.com/office/drawing/2010/main"/>
                </a:ext>
              </a:extLst>
            </a:blip>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439153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5746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BE1564-5494-4646-A4A7-F70ECE71FA3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1009"/>
            <a:ext cx="12191998" cy="6855982"/>
          </a:xfrm>
          <a:prstGeom prst="rect">
            <a:avLst/>
          </a:prstGeom>
        </p:spPr>
      </p:pic>
    </p:spTree>
    <p:extLst>
      <p:ext uri="{BB962C8B-B14F-4D97-AF65-F5344CB8AC3E}">
        <p14:creationId xmlns:p14="http://schemas.microsoft.com/office/powerpoint/2010/main" val="23492684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6152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7353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000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42676875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276959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_Title Slide Photo_Option">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84173"/>
            <a:ext cx="6274911" cy="1793104"/>
          </a:xfrm>
          <a:noFill/>
        </p:spPr>
        <p:txBody>
          <a:bodyPr lIns="146304" tIns="91440" rIns="146304" bIns="91440" anchor="t" anchorCtr="0"/>
          <a:lstStyle>
            <a:lvl1pPr>
              <a:defRPr sz="5294" spc="-98" baseline="0">
                <a:gradFill>
                  <a:gsLst>
                    <a:gs pos="0">
                      <a:schemeClr val="tx1"/>
                    </a:gs>
                    <a:gs pos="100000">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83635"/>
            <a:ext cx="6276530" cy="1793104"/>
          </a:xfrm>
        </p:spPr>
        <p:txBody>
          <a:bodyPr tIns="109728" bIns="109728">
            <a:noAutofit/>
          </a:bodyPr>
          <a:lstStyle>
            <a:lvl1pPr marL="0" indent="0">
              <a:spcBef>
                <a:spcPts val="0"/>
              </a:spcBef>
              <a:buNone/>
              <a:defRPr sz="3137">
                <a:gradFill>
                  <a:gsLst>
                    <a:gs pos="20130">
                      <a:schemeClr val="tx1"/>
                    </a:gs>
                    <a:gs pos="57576">
                      <a:schemeClr val="tx1"/>
                    </a:gs>
                  </a:gsLst>
                  <a:lin ang="5400000" scaled="0"/>
                </a:gradFill>
              </a:defRPr>
            </a:lvl1pPr>
          </a:lstStyle>
          <a:p>
            <a:pPr lvl="0"/>
            <a:r>
              <a:rPr lang="en-US"/>
              <a:t>Speaker Name</a:t>
            </a:r>
          </a:p>
        </p:txBody>
      </p:sp>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8"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28206589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8/8/2022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973370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658305-447A-4CB9-A5BF-C08EF234C910}"/>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3" name="Footer Placeholder 2">
            <a:extLst>
              <a:ext uri="{FF2B5EF4-FFF2-40B4-BE49-F238E27FC236}">
                <a16:creationId xmlns:a16="http://schemas.microsoft.com/office/drawing/2014/main" id="{C9041832-1015-431C-A56A-ABA85FBD91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BA5DEC-1DE2-44AB-B0EA-5E177612450D}"/>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264140487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7348018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81162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46813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Content Small Title">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800"/>
            </a:lvl1pPr>
          </a:lstStyle>
          <a:p>
            <a:r>
              <a:rPr lang="en-US"/>
              <a:t>Click to edit Master title style</a:t>
            </a:r>
          </a:p>
        </p:txBody>
      </p:sp>
      <p:sp>
        <p:nvSpPr>
          <p:cNvPr id="6" name="Slide Number Placeholder 5">
            <a:extLst>
              <a:ext uri="{FF2B5EF4-FFF2-40B4-BE49-F238E27FC236}">
                <a16:creationId xmlns:a16="http://schemas.microsoft.com/office/drawing/2014/main" id="{AF9386A6-1B24-F24E-ACF1-EA03F8741407}"/>
              </a:ext>
            </a:extLst>
          </p:cNvPr>
          <p:cNvSpPr>
            <a:spLocks noGrp="1"/>
          </p:cNvSpPr>
          <p:nvPr>
            <p:ph type="sldNum" sz="quarter" idx="28"/>
          </p:nvPr>
        </p:nvSpPr>
        <p:spPr/>
        <p:txBody>
          <a:bodyPr/>
          <a:lstStyle/>
          <a:p>
            <a:fld id="{529AFA16-AEC4-7D4A-82F3-BDAE8E49079E}" type="slidenum">
              <a:rPr lang="en-US" smtClean="0"/>
              <a:pPr/>
              <a:t>‹#›</a:t>
            </a:fld>
            <a:endParaRPr lang="en-US"/>
          </a:p>
        </p:txBody>
      </p:sp>
    </p:spTree>
    <p:extLst>
      <p:ext uri="{BB962C8B-B14F-4D97-AF65-F5344CB8AC3E}">
        <p14:creationId xmlns:p14="http://schemas.microsoft.com/office/powerpoint/2010/main" val="467795735"/>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80194270"/>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692682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4A73-9643-4EA3-8AA4-EDF51F01BAB2}"/>
              </a:ext>
            </a:extLst>
          </p:cNvPr>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B8B16B05-9120-4333-B267-141DE80CD2B6}"/>
              </a:ext>
            </a:extLst>
          </p:cNvPr>
          <p:cNvSpPr>
            <a:spLocks noGrp="1"/>
          </p:cNvSpPr>
          <p:nvPr>
            <p:ph type="subTitle" idx="1"/>
          </p:nvPr>
        </p:nvSpPr>
        <p:spPr>
          <a:xfrm>
            <a:off x="1524000" y="3602038"/>
            <a:ext cx="9144000" cy="517065"/>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5109B26-2BC1-4292-BD25-448E4DA5FC54}"/>
              </a:ext>
            </a:extLst>
          </p:cNvPr>
          <p:cNvSpPr>
            <a:spLocks noGrp="1"/>
          </p:cNvSpPr>
          <p:nvPr>
            <p:ph type="dt" sz="half" idx="10"/>
          </p:nvPr>
        </p:nvSpPr>
        <p:spPr/>
        <p:txBody>
          <a:bodyPr/>
          <a:lstStyle/>
          <a:p>
            <a:fld id="{167DD9F9-6DE6-4A54-AFE7-D707CEDCD9E4}" type="datetimeFigureOut">
              <a:rPr lang="en-US" smtClean="0"/>
              <a:t>8/8/2022</a:t>
            </a:fld>
            <a:endParaRPr lang="en-US"/>
          </a:p>
        </p:txBody>
      </p:sp>
      <p:sp>
        <p:nvSpPr>
          <p:cNvPr id="5" name="Footer Placeholder 4">
            <a:extLst>
              <a:ext uri="{FF2B5EF4-FFF2-40B4-BE49-F238E27FC236}">
                <a16:creationId xmlns:a16="http://schemas.microsoft.com/office/drawing/2014/main" id="{A961D5BC-AC30-4917-84FC-E6CE1AF7E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2D5AD-BAC6-46AD-9490-55D9C8EBC573}"/>
              </a:ext>
            </a:extLst>
          </p:cNvPr>
          <p:cNvSpPr>
            <a:spLocks noGrp="1"/>
          </p:cNvSpPr>
          <p:nvPr>
            <p:ph type="sldNum" sz="quarter" idx="12"/>
          </p:nvPr>
        </p:nvSpPr>
        <p:spPr/>
        <p:txBody>
          <a:bodyPr/>
          <a:lstStyle/>
          <a:p>
            <a:fld id="{1205F93D-9741-4ACA-B0D9-8650B81308FD}" type="slidenum">
              <a:rPr lang="en-US" smtClean="0"/>
              <a:t>‹#›</a:t>
            </a:fld>
            <a:endParaRPr lang="en-US"/>
          </a:p>
        </p:txBody>
      </p:sp>
    </p:spTree>
    <p:extLst>
      <p:ext uri="{BB962C8B-B14F-4D97-AF65-F5344CB8AC3E}">
        <p14:creationId xmlns:p14="http://schemas.microsoft.com/office/powerpoint/2010/main" val="463003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6D426-E853-487F-A7AC-FA04D7F88A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AA06CD-82AF-4675-AF1D-0D1D68008C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5A8EEB-CE19-4210-869C-EF39F178EA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2CBD76-6A8B-47EF-90FE-9F8FC9036A96}"/>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6" name="Footer Placeholder 5">
            <a:extLst>
              <a:ext uri="{FF2B5EF4-FFF2-40B4-BE49-F238E27FC236}">
                <a16:creationId xmlns:a16="http://schemas.microsoft.com/office/drawing/2014/main" id="{015E7BCC-1775-4715-A1F0-6583B768A6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22DE12-2DFA-4249-B441-EE2453BB1AA7}"/>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1433081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BDD98-9564-4729-AC3F-87B635832A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9E7940-E6DF-47E8-9F13-BF0E1DA0AD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FC7BDA4-110A-4A8A-A72D-46AA4CF177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5A11B-11C7-4726-A89F-A9083AD989D0}"/>
              </a:ext>
            </a:extLst>
          </p:cNvPr>
          <p:cNvSpPr>
            <a:spLocks noGrp="1"/>
          </p:cNvSpPr>
          <p:nvPr>
            <p:ph type="dt" sz="half" idx="10"/>
          </p:nvPr>
        </p:nvSpPr>
        <p:spPr/>
        <p:txBody>
          <a:bodyPr/>
          <a:lstStyle/>
          <a:p>
            <a:fld id="{DAB12EC4-D5B5-4639-B49C-639189BE8223}" type="datetimeFigureOut">
              <a:rPr lang="en-US" smtClean="0"/>
              <a:t>8/8/2022</a:t>
            </a:fld>
            <a:endParaRPr lang="en-US"/>
          </a:p>
        </p:txBody>
      </p:sp>
      <p:sp>
        <p:nvSpPr>
          <p:cNvPr id="6" name="Footer Placeholder 5">
            <a:extLst>
              <a:ext uri="{FF2B5EF4-FFF2-40B4-BE49-F238E27FC236}">
                <a16:creationId xmlns:a16="http://schemas.microsoft.com/office/drawing/2014/main" id="{45BE5930-9BB7-4F8B-99AE-2C4EA0AC5E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2503D3-A1FF-4273-BDED-F25C5B6A65B9}"/>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4226609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40.xml"/><Relationship Id="rId21" Type="http://schemas.openxmlformats.org/officeDocument/2006/relationships/slideLayout" Target="../slideLayouts/slideLayout35.xml"/><Relationship Id="rId42" Type="http://schemas.openxmlformats.org/officeDocument/2006/relationships/tags" Target="../tags/tag6.xml"/><Relationship Id="rId47" Type="http://schemas.openxmlformats.org/officeDocument/2006/relationships/tags" Target="../tags/tag11.xml"/><Relationship Id="rId63" Type="http://schemas.openxmlformats.org/officeDocument/2006/relationships/tags" Target="../tags/tag27.xml"/><Relationship Id="rId68" Type="http://schemas.openxmlformats.org/officeDocument/2006/relationships/tags" Target="../tags/tag32.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slideLayout" Target="../slideLayouts/slideLayout43.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tags" Target="../tags/tag1.xml"/><Relationship Id="rId40" Type="http://schemas.openxmlformats.org/officeDocument/2006/relationships/tags" Target="../tags/tag4.xml"/><Relationship Id="rId45" Type="http://schemas.openxmlformats.org/officeDocument/2006/relationships/tags" Target="../tags/tag9.xml"/><Relationship Id="rId53" Type="http://schemas.openxmlformats.org/officeDocument/2006/relationships/tags" Target="../tags/tag17.xml"/><Relationship Id="rId58" Type="http://schemas.openxmlformats.org/officeDocument/2006/relationships/tags" Target="../tags/tag22.xml"/><Relationship Id="rId66" Type="http://schemas.openxmlformats.org/officeDocument/2006/relationships/tags" Target="../tags/tag30.xml"/><Relationship Id="rId74" Type="http://schemas.openxmlformats.org/officeDocument/2006/relationships/tags" Target="../tags/tag38.xml"/><Relationship Id="rId5" Type="http://schemas.openxmlformats.org/officeDocument/2006/relationships/slideLayout" Target="../slideLayouts/slideLayout19.xml"/><Relationship Id="rId61" Type="http://schemas.openxmlformats.org/officeDocument/2006/relationships/tags" Target="../tags/tag25.xml"/><Relationship Id="rId19" Type="http://schemas.openxmlformats.org/officeDocument/2006/relationships/slideLayout" Target="../slideLayouts/slideLayout3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tags" Target="../tags/tag7.xml"/><Relationship Id="rId48" Type="http://schemas.openxmlformats.org/officeDocument/2006/relationships/tags" Target="../tags/tag12.xml"/><Relationship Id="rId56" Type="http://schemas.openxmlformats.org/officeDocument/2006/relationships/tags" Target="../tags/tag20.xml"/><Relationship Id="rId64" Type="http://schemas.openxmlformats.org/officeDocument/2006/relationships/tags" Target="../tags/tag28.xml"/><Relationship Id="rId69" Type="http://schemas.openxmlformats.org/officeDocument/2006/relationships/tags" Target="../tags/tag33.xml"/><Relationship Id="rId8" Type="http://schemas.openxmlformats.org/officeDocument/2006/relationships/slideLayout" Target="../slideLayouts/slideLayout22.xml"/><Relationship Id="rId51" Type="http://schemas.openxmlformats.org/officeDocument/2006/relationships/tags" Target="../tags/tag15.xml"/><Relationship Id="rId72" Type="http://schemas.openxmlformats.org/officeDocument/2006/relationships/tags" Target="../tags/tag36.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tags" Target="../tags/tag2.xml"/><Relationship Id="rId46" Type="http://schemas.openxmlformats.org/officeDocument/2006/relationships/tags" Target="../tags/tag10.xml"/><Relationship Id="rId59" Type="http://schemas.openxmlformats.org/officeDocument/2006/relationships/tags" Target="../tags/tag23.xml"/><Relationship Id="rId67" Type="http://schemas.openxmlformats.org/officeDocument/2006/relationships/tags" Target="../tags/tag31.xml"/><Relationship Id="rId20" Type="http://schemas.openxmlformats.org/officeDocument/2006/relationships/slideLayout" Target="../slideLayouts/slideLayout34.xml"/><Relationship Id="rId41" Type="http://schemas.openxmlformats.org/officeDocument/2006/relationships/tags" Target="../tags/tag5.xml"/><Relationship Id="rId54" Type="http://schemas.openxmlformats.org/officeDocument/2006/relationships/tags" Target="../tags/tag18.xml"/><Relationship Id="rId62" Type="http://schemas.openxmlformats.org/officeDocument/2006/relationships/tags" Target="../tags/tag26.xml"/><Relationship Id="rId70" Type="http://schemas.openxmlformats.org/officeDocument/2006/relationships/tags" Target="../tags/tag34.xml"/><Relationship Id="rId75" Type="http://schemas.openxmlformats.org/officeDocument/2006/relationships/tags" Target="../tags/tag39.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theme" Target="../theme/theme2.xml"/><Relationship Id="rId49" Type="http://schemas.openxmlformats.org/officeDocument/2006/relationships/tags" Target="../tags/tag13.xml"/><Relationship Id="rId57" Type="http://schemas.openxmlformats.org/officeDocument/2006/relationships/tags" Target="../tags/tag21.xml"/><Relationship Id="rId10" Type="http://schemas.openxmlformats.org/officeDocument/2006/relationships/slideLayout" Target="../slideLayouts/slideLayout24.xml"/><Relationship Id="rId31" Type="http://schemas.openxmlformats.org/officeDocument/2006/relationships/slideLayout" Target="../slideLayouts/slideLayout45.xml"/><Relationship Id="rId44" Type="http://schemas.openxmlformats.org/officeDocument/2006/relationships/tags" Target="../tags/tag8.xml"/><Relationship Id="rId52" Type="http://schemas.openxmlformats.org/officeDocument/2006/relationships/tags" Target="../tags/tag16.xml"/><Relationship Id="rId60" Type="http://schemas.openxmlformats.org/officeDocument/2006/relationships/tags" Target="../tags/tag24.xml"/><Relationship Id="rId65" Type="http://schemas.openxmlformats.org/officeDocument/2006/relationships/tags" Target="../tags/tag29.xml"/><Relationship Id="rId73" Type="http://schemas.openxmlformats.org/officeDocument/2006/relationships/tags" Target="../tags/tag3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9" Type="http://schemas.openxmlformats.org/officeDocument/2006/relationships/tags" Target="../tags/tag3.xml"/><Relationship Id="rId34" Type="http://schemas.openxmlformats.org/officeDocument/2006/relationships/slideLayout" Target="../slideLayouts/slideLayout48.xml"/><Relationship Id="rId50" Type="http://schemas.openxmlformats.org/officeDocument/2006/relationships/tags" Target="../tags/tag14.xml"/><Relationship Id="rId55" Type="http://schemas.openxmlformats.org/officeDocument/2006/relationships/tags" Target="../tags/tag19.xml"/><Relationship Id="rId7" Type="http://schemas.openxmlformats.org/officeDocument/2006/relationships/slideLayout" Target="../slideLayouts/slideLayout21.xml"/><Relationship Id="rId71" Type="http://schemas.openxmlformats.org/officeDocument/2006/relationships/tags" Target="../tags/tag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18" Type="http://schemas.openxmlformats.org/officeDocument/2006/relationships/slideLayout" Target="../slideLayouts/slideLayout67.xml"/><Relationship Id="rId3" Type="http://schemas.openxmlformats.org/officeDocument/2006/relationships/slideLayout" Target="../slideLayouts/slideLayout52.xml"/><Relationship Id="rId21" Type="http://schemas.openxmlformats.org/officeDocument/2006/relationships/theme" Target="../theme/theme3.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slideLayout" Target="../slideLayouts/slideLayout69.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19" Type="http://schemas.openxmlformats.org/officeDocument/2006/relationships/slideLayout" Target="../slideLayouts/slideLayout68.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image" Target="../media/image15.emf"/></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72.xml"/><Relationship Id="rId7" Type="http://schemas.openxmlformats.org/officeDocument/2006/relationships/slideLayout" Target="../slideLayouts/slideLayout76.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5" Type="http://schemas.openxmlformats.org/officeDocument/2006/relationships/slideLayout" Target="../slideLayouts/slideLayout74.xml"/><Relationship Id="rId4" Type="http://schemas.openxmlformats.org/officeDocument/2006/relationships/slideLayout" Target="../slideLayouts/slideLayout73.xml"/><Relationship Id="rId9" Type="http://schemas.openxmlformats.org/officeDocument/2006/relationships/image" Target="../media/image15.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1FDAC6-2513-4CE5-817E-55B719F6E6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E50D6A-E8E3-499C-8FD1-BDD7140755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3014C7-CA18-4150-A9AA-716E3577FE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B12EC4-D5B5-4639-B49C-639189BE8223}" type="datetimeFigureOut">
              <a:rPr lang="en-US" smtClean="0"/>
              <a:t>8/8/2022</a:t>
            </a:fld>
            <a:endParaRPr lang="en-US"/>
          </a:p>
        </p:txBody>
      </p:sp>
      <p:sp>
        <p:nvSpPr>
          <p:cNvPr id="5" name="Footer Placeholder 4">
            <a:extLst>
              <a:ext uri="{FF2B5EF4-FFF2-40B4-BE49-F238E27FC236}">
                <a16:creationId xmlns:a16="http://schemas.microsoft.com/office/drawing/2014/main" id="{8D5507C7-4BFC-45FC-B3B0-5513FAA27B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2AEC05-ED54-4340-919C-C8B277C7DD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BD0F34-86A0-42A1-9572-E5B25823EC96}" type="slidenum">
              <a:rPr lang="en-US" smtClean="0"/>
              <a:t>‹#›</a:t>
            </a:fld>
            <a:endParaRPr lang="en-US"/>
          </a:p>
        </p:txBody>
      </p:sp>
    </p:spTree>
    <p:extLst>
      <p:ext uri="{BB962C8B-B14F-4D97-AF65-F5344CB8AC3E}">
        <p14:creationId xmlns:p14="http://schemas.microsoft.com/office/powerpoint/2010/main" val="24981829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5" name="Rectangle 44"/>
          <p:cNvSpPr/>
          <p:nvPr>
            <p:custDataLst>
              <p:tags r:id="rId37"/>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p:custDataLst>
              <p:tags r:id="rId38"/>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p:custDataLst>
              <p:tags r:id="rId39"/>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p:custDataLst>
              <p:tags r:id="rId40"/>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p:custDataLst>
              <p:tags r:id="rId41"/>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p:custDataLst>
              <p:tags r:id="rId42"/>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p:custDataLst>
              <p:tags r:id="rId43"/>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p:custDataLst>
              <p:tags r:id="rId44"/>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p:custDataLst>
              <p:tags r:id="rId45"/>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p:custDataLst>
              <p:tags r:id="rId46"/>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p:custDataLst>
              <p:tags r:id="rId47"/>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p:custDataLst>
              <p:tags r:id="rId48"/>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p:custDataLst>
              <p:tags r:id="rId49"/>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p:custDataLst>
              <p:tags r:id="rId50"/>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p:custDataLst>
              <p:tags r:id="rId51"/>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p:custDataLst>
              <p:tags r:id="rId52"/>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p:custDataLst>
              <p:tags r:id="rId53"/>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p:custDataLst>
              <p:tags r:id="rId54"/>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p:custDataLst>
              <p:tags r:id="rId55"/>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p:custDataLst>
              <p:tags r:id="rId56"/>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p:custDataLst>
              <p:tags r:id="rId57"/>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p:custDataLst>
              <p:tags r:id="rId58"/>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p:custDataLst>
              <p:tags r:id="rId59"/>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p:custDataLst>
              <p:tags r:id="rId60"/>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p:custDataLst>
              <p:tags r:id="rId61"/>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p:custDataLst>
              <p:tags r:id="rId62"/>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p:custDataLst>
              <p:tags r:id="rId63"/>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p:custDataLst>
              <p:tags r:id="rId64"/>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p:custDataLst>
              <p:tags r:id="rId65"/>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p:custDataLst>
              <p:tags r:id="rId66"/>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p:custDataLst>
              <p:tags r:id="rId67"/>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p:custDataLst>
              <p:tags r:id="rId68"/>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p:custDataLst>
              <p:tags r:id="rId69"/>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p:custDataLst>
              <p:tags r:id="rId70"/>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p:custDataLst>
              <p:tags r:id="rId71"/>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p:custDataLst>
              <p:tags r:id="rId72"/>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p:custDataLst>
              <p:tags r:id="rId73"/>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p:custDataLst>
              <p:tags r:id="rId74"/>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p:custDataLst>
              <p:tags r:id="rId75"/>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985915238"/>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 id="2147483692" r:id="rId29"/>
    <p:sldLayoutId id="2147483693" r:id="rId30"/>
    <p:sldLayoutId id="2147483694" r:id="rId31"/>
    <p:sldLayoutId id="2147483695" r:id="rId32"/>
    <p:sldLayoutId id="2147483696" r:id="rId33"/>
    <p:sldLayoutId id="2147483697" r:id="rId34"/>
    <p:sldLayoutId id="2147483698" r:id="rId35"/>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p:nvPicPr>
        <p:blipFill>
          <a:blip r:embed="rId22" cstate="email">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695761329"/>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62678949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19.xml"/><Relationship Id="rId5" Type="http://schemas.openxmlformats.org/officeDocument/2006/relationships/image" Target="../media/image35.png"/><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2.xml"/><Relationship Id="rId1" Type="http://schemas.openxmlformats.org/officeDocument/2006/relationships/slideLayout" Target="../slideLayouts/slideLayout25.xml"/><Relationship Id="rId5" Type="http://schemas.openxmlformats.org/officeDocument/2006/relationships/image" Target="../media/image38.emf"/><Relationship Id="rId4" Type="http://schemas.openxmlformats.org/officeDocument/2006/relationships/image" Target="../media/image37.emf"/></Relationships>
</file>

<file path=ppt/slides/_rels/slide14.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13.xml"/><Relationship Id="rId1" Type="http://schemas.openxmlformats.org/officeDocument/2006/relationships/slideLayout" Target="../slideLayouts/slideLayout25.xml"/><Relationship Id="rId6" Type="http://schemas.openxmlformats.org/officeDocument/2006/relationships/image" Target="../media/image37.emf"/><Relationship Id="rId5" Type="http://schemas.openxmlformats.org/officeDocument/2006/relationships/image" Target="../media/image40.emf"/><Relationship Id="rId4" Type="http://schemas.openxmlformats.org/officeDocument/2006/relationships/image" Target="../media/image36.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hyperlink" Target="https://docs.microsoft.com/es-mx/learn/modules/detect-objects-images-custom-vision/?WT.mc_id=academic-49102-chrhar" TargetMode="External"/><Relationship Id="rId2" Type="http://schemas.openxmlformats.org/officeDocument/2006/relationships/notesSlide" Target="../notesSlides/notesSlide15.xml"/><Relationship Id="rId1" Type="http://schemas.openxmlformats.org/officeDocument/2006/relationships/slideLayout" Target="../slideLayouts/slideLayout52.xml"/><Relationship Id="rId5" Type="http://schemas.openxmlformats.org/officeDocument/2006/relationships/hyperlink" Target="https://aka.ms/workshopomatic-feedback" TargetMode="External"/><Relationship Id="rId4" Type="http://schemas.openxmlformats.org/officeDocument/2006/relationships/hyperlink" Target="https://docs.microsoft.com/learn/paths/tensorflow-fundamentals/?WT.mc_id=academic-49102-chrhar"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4.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ight Triangle 9">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A84930D-4D6C-4011-B92B-F2409AC4BA22}"/>
              </a:ext>
            </a:extLst>
          </p:cNvPr>
          <p:cNvSpPr>
            <a:spLocks noGrp="1"/>
          </p:cNvSpPr>
          <p:nvPr>
            <p:ph type="ctrTitle"/>
          </p:nvPr>
        </p:nvSpPr>
        <p:spPr>
          <a:xfrm>
            <a:off x="1285241" y="1008993"/>
            <a:ext cx="9231410" cy="3542045"/>
          </a:xfrm>
        </p:spPr>
        <p:txBody>
          <a:bodyPr anchor="b">
            <a:normAutofit/>
          </a:bodyPr>
          <a:lstStyle/>
          <a:p>
            <a:pPr algn="l"/>
            <a:r>
              <a:rPr lang="es-MX" sz="8900" dirty="0">
                <a:cs typeface="Calibri Light"/>
              </a:rPr>
              <a:t>Introducción a IA con </a:t>
            </a:r>
            <a:r>
              <a:rPr lang="es-MX" sz="8900" dirty="0" err="1">
                <a:cs typeface="Calibri Light"/>
              </a:rPr>
              <a:t>Custom</a:t>
            </a:r>
            <a:r>
              <a:rPr lang="es-MX" sz="8900" dirty="0">
                <a:cs typeface="Calibri Light"/>
              </a:rPr>
              <a:t> </a:t>
            </a:r>
            <a:r>
              <a:rPr lang="es-MX" sz="8900" dirty="0" err="1">
                <a:cs typeface="Calibri Light"/>
              </a:rPr>
              <a:t>Vision</a:t>
            </a:r>
          </a:p>
        </p:txBody>
      </p:sp>
      <p:sp>
        <p:nvSpPr>
          <p:cNvPr id="3" name="Subtitle 2">
            <a:extLst>
              <a:ext uri="{FF2B5EF4-FFF2-40B4-BE49-F238E27FC236}">
                <a16:creationId xmlns:a16="http://schemas.microsoft.com/office/drawing/2014/main" id="{B63A9AB3-7484-477B-9D48-EC79DA374AE5}"/>
              </a:ext>
            </a:extLst>
          </p:cNvPr>
          <p:cNvSpPr>
            <a:spLocks noGrp="1"/>
          </p:cNvSpPr>
          <p:nvPr>
            <p:ph type="subTitle" idx="1"/>
          </p:nvPr>
        </p:nvSpPr>
        <p:spPr>
          <a:xfrm>
            <a:off x="1285241" y="4582814"/>
            <a:ext cx="7132335" cy="1312657"/>
          </a:xfrm>
        </p:spPr>
        <p:txBody>
          <a:bodyPr vert="horz" lIns="91440" tIns="45720" rIns="91440" bIns="45720" rtlCol="0" anchor="t">
            <a:normAutofit/>
          </a:bodyPr>
          <a:lstStyle/>
          <a:p>
            <a:pPr algn="l"/>
            <a:r>
              <a:rPr lang="es-MX" dirty="0">
                <a:cs typeface="Calibri"/>
              </a:rPr>
              <a:t>Presentado por:</a:t>
            </a:r>
          </a:p>
        </p:txBody>
      </p:sp>
    </p:spTree>
    <p:extLst>
      <p:ext uri="{BB962C8B-B14F-4D97-AF65-F5344CB8AC3E}">
        <p14:creationId xmlns:p14="http://schemas.microsoft.com/office/powerpoint/2010/main" val="16626212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368ED-B764-4CF3-8CEE-2246751A4458}"/>
              </a:ext>
            </a:extLst>
          </p:cNvPr>
          <p:cNvSpPr>
            <a:spLocks noGrp="1"/>
          </p:cNvSpPr>
          <p:nvPr>
            <p:ph type="title"/>
          </p:nvPr>
        </p:nvSpPr>
        <p:spPr/>
        <p:txBody>
          <a:bodyPr/>
          <a:lstStyle/>
          <a:p>
            <a:pPr algn="ctr"/>
            <a:r>
              <a:rPr lang="en-US" dirty="0" err="1"/>
              <a:t>Presentando</a:t>
            </a:r>
            <a:r>
              <a:rPr lang="en-US" dirty="0"/>
              <a:t> Custom Vision</a:t>
            </a:r>
          </a:p>
        </p:txBody>
      </p:sp>
      <p:pic>
        <p:nvPicPr>
          <p:cNvPr id="1026" name="Picture 2">
            <a:extLst>
              <a:ext uri="{FF2B5EF4-FFF2-40B4-BE49-F238E27FC236}">
                <a16:creationId xmlns:a16="http://schemas.microsoft.com/office/drawing/2014/main" id="{0EC08F89-8C45-4BB9-B974-9B05634A69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284" y="1455290"/>
            <a:ext cx="8810810" cy="5044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651162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39C5D-0610-4F4A-8F8C-4AB900A9FB04}"/>
              </a:ext>
            </a:extLst>
          </p:cNvPr>
          <p:cNvSpPr>
            <a:spLocks noGrp="1"/>
          </p:cNvSpPr>
          <p:nvPr>
            <p:ph type="title"/>
          </p:nvPr>
        </p:nvSpPr>
        <p:spPr>
          <a:xfrm>
            <a:off x="0" y="400374"/>
            <a:ext cx="11832808" cy="896552"/>
          </a:xfrm>
        </p:spPr>
        <p:txBody>
          <a:bodyPr/>
          <a:lstStyle/>
          <a:p>
            <a:pPr algn="ctr"/>
            <a:r>
              <a:rPr lang="es-MX" sz="4400" kern="0" dirty="0">
                <a:solidFill>
                  <a:schemeClr val="tx1"/>
                </a:solidFill>
                <a:latin typeface="+mn-lt"/>
                <a:cs typeface="+mn-cs"/>
              </a:rPr>
              <a:t>Tú propio modelo </a:t>
            </a:r>
            <a:r>
              <a:rPr lang="es-MX" sz="4400" kern="0" dirty="0" err="1">
                <a:solidFill>
                  <a:schemeClr val="tx1"/>
                </a:solidFill>
                <a:latin typeface="+mn-lt"/>
                <a:cs typeface="+mn-cs"/>
              </a:rPr>
              <a:t>Custom</a:t>
            </a:r>
            <a:r>
              <a:rPr lang="es-MX" sz="4400" kern="0" dirty="0">
                <a:solidFill>
                  <a:schemeClr val="tx1"/>
                </a:solidFill>
                <a:latin typeface="+mn-lt"/>
                <a:cs typeface="+mn-cs"/>
              </a:rPr>
              <a:t> </a:t>
            </a:r>
            <a:r>
              <a:rPr lang="es-MX" sz="4400" kern="0" dirty="0" err="1">
                <a:solidFill>
                  <a:schemeClr val="tx1"/>
                </a:solidFill>
                <a:latin typeface="+mn-lt"/>
                <a:cs typeface="+mn-cs"/>
              </a:rPr>
              <a:t>Vision</a:t>
            </a:r>
            <a:r>
              <a:rPr lang="es-MX" sz="4400" kern="0" dirty="0">
                <a:solidFill>
                  <a:schemeClr val="tx1"/>
                </a:solidFill>
                <a:latin typeface="+mn-lt"/>
                <a:cs typeface="+mn-cs"/>
              </a:rPr>
              <a:t>, en 3 pasos</a:t>
            </a:r>
            <a:endParaRPr lang="es-MX" sz="4400" kern="0" dirty="0">
              <a:solidFill>
                <a:schemeClr val="tx1"/>
              </a:solidFill>
              <a:latin typeface="+mn-lt"/>
              <a:cs typeface="Segoe UI"/>
            </a:endParaRPr>
          </a:p>
        </p:txBody>
      </p:sp>
      <p:pic>
        <p:nvPicPr>
          <p:cNvPr id="7" name="Picture 6">
            <a:extLst>
              <a:ext uri="{FF2B5EF4-FFF2-40B4-BE49-F238E27FC236}">
                <a16:creationId xmlns:a16="http://schemas.microsoft.com/office/drawing/2014/main" id="{69674499-0D9A-4181-8094-8645E6B10C4B}"/>
              </a:ext>
            </a:extLst>
          </p:cNvPr>
          <p:cNvPicPr>
            <a:picLocks noChangeAspect="1"/>
          </p:cNvPicPr>
          <p:nvPr/>
        </p:nvPicPr>
        <p:blipFill>
          <a:blip r:embed="rId3"/>
          <a:stretch>
            <a:fillRect/>
          </a:stretch>
        </p:blipFill>
        <p:spPr>
          <a:xfrm>
            <a:off x="8251759" y="4120115"/>
            <a:ext cx="3067478" cy="1257475"/>
          </a:xfrm>
          <a:prstGeom prst="rect">
            <a:avLst/>
          </a:prstGeom>
        </p:spPr>
      </p:pic>
      <p:pic>
        <p:nvPicPr>
          <p:cNvPr id="9" name="Picture 8">
            <a:extLst>
              <a:ext uri="{FF2B5EF4-FFF2-40B4-BE49-F238E27FC236}">
                <a16:creationId xmlns:a16="http://schemas.microsoft.com/office/drawing/2014/main" id="{A905E3E0-917F-480A-8148-9F8DF6DD7B4E}"/>
              </a:ext>
            </a:extLst>
          </p:cNvPr>
          <p:cNvPicPr>
            <a:picLocks noChangeAspect="1"/>
          </p:cNvPicPr>
          <p:nvPr/>
        </p:nvPicPr>
        <p:blipFill>
          <a:blip r:embed="rId4"/>
          <a:stretch>
            <a:fillRect/>
          </a:stretch>
        </p:blipFill>
        <p:spPr>
          <a:xfrm>
            <a:off x="4956863" y="2975781"/>
            <a:ext cx="2086266" cy="1590897"/>
          </a:xfrm>
          <a:prstGeom prst="rect">
            <a:avLst/>
          </a:prstGeom>
        </p:spPr>
      </p:pic>
      <p:pic>
        <p:nvPicPr>
          <p:cNvPr id="11" name="Picture 10">
            <a:extLst>
              <a:ext uri="{FF2B5EF4-FFF2-40B4-BE49-F238E27FC236}">
                <a16:creationId xmlns:a16="http://schemas.microsoft.com/office/drawing/2014/main" id="{690BD30B-64F9-4C6B-84A4-55FD4F4851D2}"/>
              </a:ext>
            </a:extLst>
          </p:cNvPr>
          <p:cNvPicPr>
            <a:picLocks noChangeAspect="1"/>
          </p:cNvPicPr>
          <p:nvPr/>
        </p:nvPicPr>
        <p:blipFill>
          <a:blip r:embed="rId5"/>
          <a:stretch>
            <a:fillRect/>
          </a:stretch>
        </p:blipFill>
        <p:spPr>
          <a:xfrm>
            <a:off x="1361861" y="1358343"/>
            <a:ext cx="3067478" cy="1333686"/>
          </a:xfrm>
          <a:prstGeom prst="rect">
            <a:avLst/>
          </a:prstGeom>
        </p:spPr>
      </p:pic>
      <p:sp>
        <p:nvSpPr>
          <p:cNvPr id="13" name="TextBox 12">
            <a:extLst>
              <a:ext uri="{FF2B5EF4-FFF2-40B4-BE49-F238E27FC236}">
                <a16:creationId xmlns:a16="http://schemas.microsoft.com/office/drawing/2014/main" id="{EF639AF6-B96E-4DB1-A688-AF9E4501523D}"/>
              </a:ext>
            </a:extLst>
          </p:cNvPr>
          <p:cNvSpPr txBox="1"/>
          <p:nvPr/>
        </p:nvSpPr>
        <p:spPr>
          <a:xfrm>
            <a:off x="1852467" y="2800515"/>
            <a:ext cx="2086266" cy="590931"/>
          </a:xfrm>
          <a:prstGeom prst="rect">
            <a:avLst/>
          </a:prstGeom>
          <a:noFill/>
        </p:spPr>
        <p:txBody>
          <a:bodyPr wrap="square" lIns="91440" tIns="45720" rIns="91440" bIns="45720" anchor="t">
            <a:spAutoFit/>
          </a:bodyPr>
          <a:lstStyle/>
          <a:p>
            <a:pPr algn="ctr" defTabSz="913334">
              <a:lnSpc>
                <a:spcPct val="90000"/>
              </a:lnSpc>
              <a:defRPr/>
            </a:pPr>
            <a:r>
              <a:rPr lang="es-419" sz="1800" kern="0" dirty="0">
                <a:solidFill>
                  <a:srgbClr val="7030A0"/>
                </a:solidFill>
              </a:rPr>
              <a:t>Sube y etiqueta tus imágenes</a:t>
            </a:r>
            <a:r>
              <a:rPr lang="es-419" kern="0" dirty="0">
                <a:solidFill>
                  <a:srgbClr val="7030A0"/>
                </a:solidFill>
              </a:rPr>
              <a:t>. </a:t>
            </a:r>
            <a:endParaRPr lang="es-419" sz="2000" kern="0" dirty="0">
              <a:solidFill>
                <a:srgbClr val="7030A0"/>
              </a:solidFill>
              <a:cs typeface="Segoe UI"/>
            </a:endParaRPr>
          </a:p>
        </p:txBody>
      </p:sp>
      <p:sp>
        <p:nvSpPr>
          <p:cNvPr id="15" name="TextBox 14">
            <a:extLst>
              <a:ext uri="{FF2B5EF4-FFF2-40B4-BE49-F238E27FC236}">
                <a16:creationId xmlns:a16="http://schemas.microsoft.com/office/drawing/2014/main" id="{5908DE21-F33F-4C31-8AD9-8035EED94214}"/>
              </a:ext>
            </a:extLst>
          </p:cNvPr>
          <p:cNvSpPr txBox="1"/>
          <p:nvPr/>
        </p:nvSpPr>
        <p:spPr>
          <a:xfrm>
            <a:off x="8534400" y="5531633"/>
            <a:ext cx="2461138" cy="341632"/>
          </a:xfrm>
          <a:prstGeom prst="rect">
            <a:avLst/>
          </a:prstGeom>
          <a:noFill/>
        </p:spPr>
        <p:txBody>
          <a:bodyPr wrap="square" lIns="91440" tIns="45720" rIns="91440" bIns="45720" anchor="t">
            <a:spAutoFit/>
          </a:bodyPr>
          <a:lstStyle/>
          <a:p>
            <a:pPr algn="ctr" defTabSz="913334">
              <a:lnSpc>
                <a:spcPct val="90000"/>
              </a:lnSpc>
              <a:defRPr/>
            </a:pPr>
            <a:r>
              <a:rPr lang="es-MX" kern="0" dirty="0">
                <a:solidFill>
                  <a:srgbClr val="7030A0"/>
                </a:solidFill>
              </a:rPr>
              <a:t>Evalúa los</a:t>
            </a:r>
            <a:r>
              <a:rPr lang="es-MX" sz="1800" kern="0" dirty="0">
                <a:solidFill>
                  <a:srgbClr val="7030A0"/>
                </a:solidFill>
              </a:rPr>
              <a:t> resultados</a:t>
            </a:r>
            <a:endParaRPr lang="es-MX" sz="2000" kern="0">
              <a:solidFill>
                <a:srgbClr val="7030A0"/>
              </a:solidFill>
              <a:cs typeface="Segoe UI"/>
            </a:endParaRPr>
          </a:p>
        </p:txBody>
      </p:sp>
      <p:sp>
        <p:nvSpPr>
          <p:cNvPr id="17" name="TextBox 16">
            <a:extLst>
              <a:ext uri="{FF2B5EF4-FFF2-40B4-BE49-F238E27FC236}">
                <a16:creationId xmlns:a16="http://schemas.microsoft.com/office/drawing/2014/main" id="{2A87A51F-4584-4E12-B1EC-76B53767C0DB}"/>
              </a:ext>
            </a:extLst>
          </p:cNvPr>
          <p:cNvSpPr txBox="1"/>
          <p:nvPr/>
        </p:nvSpPr>
        <p:spPr>
          <a:xfrm>
            <a:off x="4956863" y="4471706"/>
            <a:ext cx="2133856" cy="341632"/>
          </a:xfrm>
          <a:prstGeom prst="rect">
            <a:avLst/>
          </a:prstGeom>
          <a:noFill/>
        </p:spPr>
        <p:txBody>
          <a:bodyPr wrap="square" lIns="91440" tIns="45720" rIns="91440" bIns="45720" anchor="t">
            <a:spAutoFit/>
          </a:bodyPr>
          <a:lstStyle/>
          <a:p>
            <a:pPr algn="ctr" defTabSz="913334">
              <a:lnSpc>
                <a:spcPct val="90000"/>
              </a:lnSpc>
              <a:defRPr/>
            </a:pPr>
            <a:r>
              <a:rPr lang="es-MX" kern="0" dirty="0">
                <a:solidFill>
                  <a:srgbClr val="7030A0"/>
                </a:solidFill>
              </a:rPr>
              <a:t>Entrena tu modelo</a:t>
            </a:r>
            <a:endParaRPr lang="es-MX" sz="2000" kern="0" dirty="0">
              <a:solidFill>
                <a:srgbClr val="7030A0"/>
              </a:solidFill>
              <a:cs typeface="Segoe UI"/>
            </a:endParaRPr>
          </a:p>
        </p:txBody>
      </p:sp>
    </p:spTree>
    <p:extLst>
      <p:ext uri="{BB962C8B-B14F-4D97-AF65-F5344CB8AC3E}">
        <p14:creationId xmlns:p14="http://schemas.microsoft.com/office/powerpoint/2010/main" val="14999213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E35F-5566-439C-AAF1-A16E140EEC07}"/>
              </a:ext>
            </a:extLst>
          </p:cNvPr>
          <p:cNvSpPr>
            <a:spLocks noGrp="1"/>
          </p:cNvSpPr>
          <p:nvPr>
            <p:ph type="title"/>
          </p:nvPr>
        </p:nvSpPr>
        <p:spPr>
          <a:xfrm>
            <a:off x="269240" y="1186356"/>
            <a:ext cx="11235188" cy="2012859"/>
          </a:xfrm>
        </p:spPr>
        <p:txBody>
          <a:bodyPr/>
          <a:lstStyle/>
          <a:p>
            <a:r>
              <a:rPr lang="en-US" sz="6600" dirty="0" err="1"/>
              <a:t>Ejercicio</a:t>
            </a:r>
            <a:r>
              <a:rPr lang="en-US" sz="6600" dirty="0"/>
              <a:t> -</a:t>
            </a:r>
            <a:br>
              <a:rPr lang="en-US" sz="6600" dirty="0"/>
            </a:br>
            <a:r>
              <a:rPr lang="en-US" sz="6600" dirty="0" err="1"/>
              <a:t>Crear</a:t>
            </a:r>
            <a:r>
              <a:rPr lang="en-US" sz="6600" dirty="0"/>
              <a:t> un </a:t>
            </a:r>
            <a:r>
              <a:rPr lang="en-US" sz="6600" dirty="0" err="1"/>
              <a:t>modelo</a:t>
            </a:r>
            <a:r>
              <a:rPr lang="en-US" sz="6600" dirty="0"/>
              <a:t> Custom Vision</a:t>
            </a:r>
          </a:p>
        </p:txBody>
      </p:sp>
      <p:sp>
        <p:nvSpPr>
          <p:cNvPr id="4" name="Text Placeholder 3">
            <a:extLst>
              <a:ext uri="{FF2B5EF4-FFF2-40B4-BE49-F238E27FC236}">
                <a16:creationId xmlns:a16="http://schemas.microsoft.com/office/drawing/2014/main" id="{EB0EAA6D-A7D2-4AC7-9853-B336018DF3A6}"/>
              </a:ext>
            </a:extLst>
          </p:cNvPr>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39177263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sz="4700">
                <a:cs typeface="Segoe UI"/>
              </a:rPr>
              <a:t>Probabilidad e Inteligencia Artificial. </a:t>
            </a:r>
            <a:endParaRPr lang="es-MX" sz="4700"/>
          </a:p>
        </p:txBody>
      </p:sp>
      <p:sp>
        <p:nvSpPr>
          <p:cNvPr id="3" name="Text Placeholder 2"/>
          <p:cNvSpPr>
            <a:spLocks noGrp="1"/>
          </p:cNvSpPr>
          <p:nvPr>
            <p:ph type="body" sz="quarter" idx="10"/>
          </p:nvPr>
        </p:nvSpPr>
        <p:spPr/>
        <p:txBody>
          <a:bodyPr vert="horz" wrap="square" lIns="91440" tIns="91440" rIns="91440" bIns="91440" rtlCol="0" anchor="t">
            <a:noAutofit/>
          </a:bodyPr>
          <a:lstStyle/>
          <a:p>
            <a:r>
              <a:rPr lang="es-MX" sz="2700" dirty="0"/>
              <a:t>Ningún modelo es perfecto. La probabilidad indica que tan correcto el modelo cree que es su respuesta. </a:t>
            </a:r>
            <a:endParaRPr lang="es-MX" sz="2700" dirty="0">
              <a:cs typeface="Segoe UI Light"/>
            </a:endParaRPr>
          </a:p>
        </p:txBody>
      </p:sp>
      <p:sp>
        <p:nvSpPr>
          <p:cNvPr id="11" name="TextBox 10"/>
          <p:cNvSpPr txBox="1"/>
          <p:nvPr/>
        </p:nvSpPr>
        <p:spPr>
          <a:xfrm>
            <a:off x="358570" y="4773637"/>
            <a:ext cx="3675342" cy="1523922"/>
          </a:xfrm>
          <a:prstGeom prst="rect">
            <a:avLst/>
          </a:prstGeom>
          <a:noFill/>
        </p:spPr>
        <p:txBody>
          <a:bodyPr wrap="square" lIns="89642" tIns="89642" rIns="89642" bIns="89642" rtlCol="0" anchor="t">
            <a:noAutofit/>
          </a:bodyPr>
          <a:lstStyle/>
          <a:p>
            <a:pPr>
              <a:spcAft>
                <a:spcPts val="588"/>
              </a:spcAft>
            </a:pPr>
            <a:r>
              <a:rPr lang="es-MX" sz="1550" b="1" dirty="0">
                <a:solidFill>
                  <a:srgbClr val="0072C6"/>
                </a:solidFill>
              </a:rPr>
              <a:t>Todos los modelos representan un “universo cerrado”</a:t>
            </a:r>
            <a:endParaRPr lang="es-MX" sz="1550" b="1" dirty="0">
              <a:solidFill>
                <a:srgbClr val="0072C6"/>
              </a:solidFill>
              <a:cs typeface="Segoe UI"/>
            </a:endParaRPr>
          </a:p>
          <a:p>
            <a:pPr>
              <a:spcAft>
                <a:spcPts val="588"/>
              </a:spcAft>
            </a:pPr>
            <a:r>
              <a:rPr lang="es-MX" sz="1550" dirty="0">
                <a:gradFill>
                  <a:gsLst>
                    <a:gs pos="2917">
                      <a:schemeClr val="tx1"/>
                    </a:gs>
                    <a:gs pos="30000">
                      <a:schemeClr val="tx1"/>
                    </a:gs>
                  </a:gsLst>
                  <a:lin ang="5400000" scaled="0"/>
                </a:gradFill>
              </a:rPr>
              <a:t>Su modelo siempre intentará hacer coincidir la imagen con lo que conoce. </a:t>
            </a:r>
            <a:endParaRPr lang="es-MX" sz="1550" dirty="0">
              <a:gradFill>
                <a:gsLst>
                  <a:gs pos="2917">
                    <a:schemeClr val="tx1"/>
                  </a:gs>
                  <a:gs pos="30000">
                    <a:schemeClr val="tx1"/>
                  </a:gs>
                </a:gsLst>
                <a:lin ang="5400000" scaled="0"/>
              </a:gradFill>
              <a:cs typeface="Segoe UI"/>
            </a:endParaRPr>
          </a:p>
        </p:txBody>
      </p:sp>
      <p:sp>
        <p:nvSpPr>
          <p:cNvPr id="12" name="TextBox 11"/>
          <p:cNvSpPr txBox="1"/>
          <p:nvPr/>
        </p:nvSpPr>
        <p:spPr>
          <a:xfrm>
            <a:off x="4258018" y="4773637"/>
            <a:ext cx="3675342" cy="1523922"/>
          </a:xfrm>
          <a:prstGeom prst="rect">
            <a:avLst/>
          </a:prstGeom>
          <a:noFill/>
        </p:spPr>
        <p:txBody>
          <a:bodyPr wrap="square" lIns="89642" tIns="89642" rIns="89642" bIns="89642" rtlCol="0" anchor="t">
            <a:noAutofit/>
          </a:bodyPr>
          <a:lstStyle/>
          <a:p>
            <a:pPr>
              <a:spcAft>
                <a:spcPts val="588"/>
              </a:spcAft>
            </a:pPr>
            <a:r>
              <a:rPr lang="es-MX" sz="1550" b="1" dirty="0">
                <a:solidFill>
                  <a:srgbClr val="0072C6"/>
                </a:solidFill>
              </a:rPr>
              <a:t>Siempre hay un cierto nivel de incertidumbre </a:t>
            </a:r>
            <a:endParaRPr lang="es-MX" sz="1550" b="1" dirty="0">
              <a:solidFill>
                <a:schemeClr val="tx2"/>
              </a:solidFill>
              <a:cs typeface="Segoe UI"/>
            </a:endParaRPr>
          </a:p>
          <a:p>
            <a:pPr>
              <a:spcAft>
                <a:spcPts val="588"/>
              </a:spcAft>
            </a:pPr>
            <a:r>
              <a:rPr lang="es-MX" sz="1550" dirty="0">
                <a:gradFill>
                  <a:gsLst>
                    <a:gs pos="2917">
                      <a:schemeClr val="tx1"/>
                    </a:gs>
                    <a:gs pos="30000">
                      <a:schemeClr val="tx1"/>
                    </a:gs>
                  </a:gsLst>
                  <a:lin ang="5400000" scaled="0"/>
                </a:gradFill>
              </a:rPr>
              <a:t>Todos los modelos cometerán errores y no serán del 100%. Una puntuación de probabilidad superior al 80% suele ser aceptable. </a:t>
            </a:r>
            <a:endParaRPr lang="es-MX" sz="1550" dirty="0">
              <a:gradFill>
                <a:gsLst>
                  <a:gs pos="2917">
                    <a:schemeClr val="tx1"/>
                  </a:gs>
                  <a:gs pos="30000">
                    <a:schemeClr val="tx1"/>
                  </a:gs>
                </a:gsLst>
                <a:lin ang="5400000" scaled="0"/>
              </a:gradFill>
              <a:cs typeface="Segoe UI"/>
            </a:endParaRPr>
          </a:p>
        </p:txBody>
      </p:sp>
      <p:sp>
        <p:nvSpPr>
          <p:cNvPr id="13" name="TextBox 12"/>
          <p:cNvSpPr txBox="1"/>
          <p:nvPr/>
        </p:nvSpPr>
        <p:spPr>
          <a:xfrm>
            <a:off x="8157466" y="4773637"/>
            <a:ext cx="3675342" cy="1725742"/>
          </a:xfrm>
          <a:prstGeom prst="rect">
            <a:avLst/>
          </a:prstGeom>
          <a:noFill/>
        </p:spPr>
        <p:txBody>
          <a:bodyPr wrap="square" lIns="89642" tIns="89642" rIns="89642" bIns="89642" rtlCol="0" anchor="t">
            <a:noAutofit/>
          </a:bodyPr>
          <a:lstStyle/>
          <a:p>
            <a:pPr>
              <a:spcAft>
                <a:spcPts val="588"/>
              </a:spcAft>
            </a:pPr>
            <a:r>
              <a:rPr lang="es-MX" sz="1550" b="1" dirty="0">
                <a:solidFill>
                  <a:srgbClr val="0072C6"/>
                </a:solidFill>
              </a:rPr>
              <a:t>Mejorar la precisión</a:t>
            </a:r>
            <a:endParaRPr lang="es-MX" sz="1550" b="1" dirty="0">
              <a:solidFill>
                <a:srgbClr val="0072C6"/>
              </a:solidFill>
              <a:cs typeface="Segoe UI"/>
            </a:endParaRPr>
          </a:p>
          <a:p>
            <a:pPr>
              <a:spcAft>
                <a:spcPts val="588"/>
              </a:spcAft>
            </a:pPr>
            <a:r>
              <a:rPr lang="es-MX" sz="1550" dirty="0">
                <a:gradFill>
                  <a:gsLst>
                    <a:gs pos="2917">
                      <a:schemeClr val="tx1"/>
                    </a:gs>
                    <a:gs pos="30000">
                      <a:schemeClr val="tx1"/>
                    </a:gs>
                  </a:gsLst>
                  <a:lin ang="5400000" scaled="0"/>
                </a:gradFill>
              </a:rPr>
              <a:t>La mejor manera de mejorar el modelo es aumentar el número y la diversidad de imágenes utilizadas para el entrenamiento. Esto incluye diferentes ángulos, ajustes e iluminación. </a:t>
            </a:r>
            <a:endParaRPr lang="es-MX" sz="1550" dirty="0">
              <a:gradFill>
                <a:gsLst>
                  <a:gs pos="2917">
                    <a:schemeClr val="tx1"/>
                  </a:gs>
                  <a:gs pos="30000">
                    <a:schemeClr val="tx1"/>
                  </a:gs>
                </a:gsLst>
                <a:lin ang="5400000" scaled="0"/>
              </a:gradFill>
              <a:cs typeface="Segoe UI"/>
            </a:endParaRPr>
          </a:p>
        </p:txBody>
      </p:sp>
      <p:pic>
        <p:nvPicPr>
          <p:cNvPr id="10" name="Picture 9">
            <a:extLst>
              <a:ext uri="{FF2B5EF4-FFF2-40B4-BE49-F238E27FC236}">
                <a16:creationId xmlns:a16="http://schemas.microsoft.com/office/drawing/2014/main" id="{025EDF60-0D2A-4D8D-8079-24C06612D856}"/>
              </a:ext>
            </a:extLst>
          </p:cNvPr>
          <p:cNvPicPr>
            <a:picLocks noChangeAspect="1"/>
          </p:cNvPicPr>
          <p:nvPr/>
        </p:nvPicPr>
        <p:blipFill>
          <a:blip r:embed="rId3"/>
          <a:stretch>
            <a:fillRect/>
          </a:stretch>
        </p:blipFill>
        <p:spPr>
          <a:xfrm>
            <a:off x="806341" y="2308897"/>
            <a:ext cx="2240206" cy="2240206"/>
          </a:xfrm>
          <a:prstGeom prst="rect">
            <a:avLst/>
          </a:prstGeom>
        </p:spPr>
      </p:pic>
      <p:pic>
        <p:nvPicPr>
          <p:cNvPr id="14" name="Picture 13">
            <a:extLst>
              <a:ext uri="{FF2B5EF4-FFF2-40B4-BE49-F238E27FC236}">
                <a16:creationId xmlns:a16="http://schemas.microsoft.com/office/drawing/2014/main" id="{EFB4B4A6-106E-4782-82CC-645A5277C446}"/>
              </a:ext>
            </a:extLst>
          </p:cNvPr>
          <p:cNvPicPr>
            <a:picLocks noChangeAspect="1"/>
          </p:cNvPicPr>
          <p:nvPr/>
        </p:nvPicPr>
        <p:blipFill>
          <a:blip r:embed="rId4"/>
          <a:stretch>
            <a:fillRect/>
          </a:stretch>
        </p:blipFill>
        <p:spPr>
          <a:xfrm>
            <a:off x="4818686" y="2308898"/>
            <a:ext cx="2240205" cy="2240205"/>
          </a:xfrm>
          <a:prstGeom prst="rect">
            <a:avLst/>
          </a:prstGeom>
        </p:spPr>
      </p:pic>
      <p:pic>
        <p:nvPicPr>
          <p:cNvPr id="16" name="Picture 15">
            <a:extLst>
              <a:ext uri="{FF2B5EF4-FFF2-40B4-BE49-F238E27FC236}">
                <a16:creationId xmlns:a16="http://schemas.microsoft.com/office/drawing/2014/main" id="{7EDA925E-AE28-471A-96FE-C3D49C710549}"/>
              </a:ext>
            </a:extLst>
          </p:cNvPr>
          <p:cNvPicPr>
            <a:picLocks noChangeAspect="1"/>
          </p:cNvPicPr>
          <p:nvPr/>
        </p:nvPicPr>
        <p:blipFill>
          <a:blip r:embed="rId5"/>
          <a:stretch>
            <a:fillRect/>
          </a:stretch>
        </p:blipFill>
        <p:spPr>
          <a:xfrm>
            <a:off x="8792923" y="2226786"/>
            <a:ext cx="2404428" cy="2404428"/>
          </a:xfrm>
          <a:prstGeom prst="rect">
            <a:avLst/>
          </a:prstGeom>
        </p:spPr>
      </p:pic>
    </p:spTree>
    <p:extLst>
      <p:ext uri="{BB962C8B-B14F-4D97-AF65-F5344CB8AC3E}">
        <p14:creationId xmlns:p14="http://schemas.microsoft.com/office/powerpoint/2010/main" val="115264572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sz="4700">
                <a:cs typeface="Segoe UI"/>
              </a:rPr>
              <a:t>Realizar una predicción</a:t>
            </a:r>
          </a:p>
        </p:txBody>
      </p:sp>
      <p:sp>
        <p:nvSpPr>
          <p:cNvPr id="3" name="Text Placeholder 2"/>
          <p:cNvSpPr>
            <a:spLocks noGrp="1"/>
          </p:cNvSpPr>
          <p:nvPr>
            <p:ph type="body" sz="quarter" idx="10"/>
          </p:nvPr>
        </p:nvSpPr>
        <p:spPr/>
        <p:txBody>
          <a:bodyPr vert="horz" wrap="square" lIns="91440" tIns="91440" rIns="91440" bIns="91440" rtlCol="0" anchor="t">
            <a:noAutofit/>
          </a:bodyPr>
          <a:lstStyle/>
          <a:p>
            <a:r>
              <a:rPr lang="es-MX" sz="2700" dirty="0"/>
              <a:t>Una vez entrenado el modelo, puede realizar predicciones para determinar qué clasificación corresponde a la imagen. </a:t>
            </a:r>
            <a:endParaRPr lang="es-MX" sz="2700" dirty="0">
              <a:cs typeface="Segoe UI Light"/>
            </a:endParaRPr>
          </a:p>
        </p:txBody>
      </p:sp>
      <p:sp>
        <p:nvSpPr>
          <p:cNvPr id="7" name="TextBox 6"/>
          <p:cNvSpPr txBox="1"/>
          <p:nvPr/>
        </p:nvSpPr>
        <p:spPr>
          <a:xfrm>
            <a:off x="1613565" y="2420834"/>
            <a:ext cx="4213197" cy="986067"/>
          </a:xfrm>
          <a:prstGeom prst="rect">
            <a:avLst/>
          </a:prstGeom>
          <a:noFill/>
        </p:spPr>
        <p:txBody>
          <a:bodyPr wrap="square" lIns="89642" tIns="89642" rIns="89642" bIns="89642" rtlCol="0" anchor="t">
            <a:noAutofit/>
          </a:bodyPr>
          <a:lstStyle/>
          <a:p>
            <a:pPr>
              <a:spcAft>
                <a:spcPts val="588"/>
              </a:spcAft>
            </a:pPr>
            <a:r>
              <a:rPr lang="es-MX" sz="1550" b="1" dirty="0">
                <a:solidFill>
                  <a:srgbClr val="0072C6"/>
                </a:solidFill>
              </a:rPr>
              <a:t>Instalar los paquetes necesarios. </a:t>
            </a:r>
            <a:endParaRPr lang="es-MX" sz="1550" b="1">
              <a:solidFill>
                <a:srgbClr val="0072C6"/>
              </a:solidFill>
              <a:cs typeface="Segoe UI"/>
            </a:endParaRPr>
          </a:p>
          <a:p>
            <a:pPr>
              <a:spcAft>
                <a:spcPts val="588"/>
              </a:spcAft>
            </a:pPr>
            <a:r>
              <a:rPr lang="es-MX" sz="1550" dirty="0">
                <a:gradFill>
                  <a:gsLst>
                    <a:gs pos="2917">
                      <a:schemeClr val="tx1"/>
                    </a:gs>
                    <a:gs pos="30000">
                      <a:schemeClr val="tx1"/>
                    </a:gs>
                  </a:gsLst>
                  <a:lin ang="5400000" scaled="0"/>
                </a:gradFill>
              </a:rPr>
              <a:t>Azure </a:t>
            </a:r>
            <a:r>
              <a:rPr lang="es-MX" sz="1550" dirty="0" err="1">
                <a:gradFill>
                  <a:gsLst>
                    <a:gs pos="2917">
                      <a:schemeClr val="tx1"/>
                    </a:gs>
                    <a:gs pos="30000">
                      <a:schemeClr val="tx1"/>
                    </a:gs>
                  </a:gsLst>
                  <a:lin ang="5400000" scaled="0"/>
                </a:gradFill>
              </a:rPr>
              <a:t>Custom</a:t>
            </a:r>
            <a:r>
              <a:rPr lang="es-MX" sz="1550" dirty="0">
                <a:gradFill>
                  <a:gsLst>
                    <a:gs pos="2917">
                      <a:schemeClr val="tx1"/>
                    </a:gs>
                    <a:gs pos="30000">
                      <a:schemeClr val="tx1"/>
                    </a:gs>
                  </a:gsLst>
                  <a:lin ang="5400000" scaled="0"/>
                </a:gradFill>
              </a:rPr>
              <a:t> </a:t>
            </a:r>
            <a:r>
              <a:rPr lang="es-MX" sz="1550" dirty="0" err="1">
                <a:gradFill>
                  <a:gsLst>
                    <a:gs pos="2917">
                      <a:schemeClr val="tx1"/>
                    </a:gs>
                    <a:gs pos="30000">
                      <a:schemeClr val="tx1"/>
                    </a:gs>
                  </a:gsLst>
                  <a:lin ang="5400000" scaled="0"/>
                </a:gradFill>
              </a:rPr>
              <a:t>Vision</a:t>
            </a:r>
            <a:r>
              <a:rPr lang="es-MX" sz="1550" dirty="0">
                <a:gradFill>
                  <a:gsLst>
                    <a:gs pos="2917">
                      <a:schemeClr val="tx1"/>
                    </a:gs>
                    <a:gs pos="30000">
                      <a:schemeClr val="tx1"/>
                    </a:gs>
                  </a:gsLst>
                  <a:lin ang="5400000" scaled="0"/>
                </a:gradFill>
              </a:rPr>
              <a:t> tiene un SDK disponible en Python para hacer predicciones. </a:t>
            </a:r>
            <a:endParaRPr lang="es-MX" sz="1550">
              <a:gradFill>
                <a:gsLst>
                  <a:gs pos="2917">
                    <a:schemeClr val="tx1"/>
                  </a:gs>
                  <a:gs pos="30000">
                    <a:schemeClr val="tx1"/>
                  </a:gs>
                </a:gsLst>
                <a:lin ang="5400000" scaled="0"/>
              </a:gradFill>
              <a:cs typeface="Segoe UI"/>
            </a:endParaRPr>
          </a:p>
        </p:txBody>
      </p:sp>
      <p:sp>
        <p:nvSpPr>
          <p:cNvPr id="8" name="TextBox 7"/>
          <p:cNvSpPr txBox="1"/>
          <p:nvPr/>
        </p:nvSpPr>
        <p:spPr>
          <a:xfrm>
            <a:off x="1613565" y="3765471"/>
            <a:ext cx="4213197" cy="986067"/>
          </a:xfrm>
          <a:prstGeom prst="rect">
            <a:avLst/>
          </a:prstGeom>
          <a:noFill/>
        </p:spPr>
        <p:txBody>
          <a:bodyPr wrap="square" lIns="89642" tIns="89642" rIns="89642" bIns="89642" rtlCol="0" anchor="t">
            <a:noAutofit/>
          </a:bodyPr>
          <a:lstStyle/>
          <a:p>
            <a:pPr>
              <a:spcAft>
                <a:spcPts val="588"/>
              </a:spcAft>
            </a:pPr>
            <a:r>
              <a:rPr lang="es-MX" sz="1550" b="1" dirty="0">
                <a:solidFill>
                  <a:srgbClr val="0072C6"/>
                </a:solidFill>
              </a:rPr>
              <a:t>Carga los valores de la llave adecuada. </a:t>
            </a:r>
            <a:endParaRPr lang="es-MX" sz="1550" b="1" dirty="0">
              <a:solidFill>
                <a:srgbClr val="0072C6"/>
              </a:solidFill>
              <a:cs typeface="Segoe UI"/>
            </a:endParaRPr>
          </a:p>
          <a:p>
            <a:pPr>
              <a:spcAft>
                <a:spcPts val="588"/>
              </a:spcAft>
            </a:pPr>
            <a:r>
              <a:rPr lang="es-MX" sz="1550" dirty="0">
                <a:gradFill>
                  <a:gsLst>
                    <a:gs pos="2917">
                      <a:schemeClr val="tx1"/>
                    </a:gs>
                    <a:gs pos="30000">
                      <a:schemeClr val="tx1"/>
                    </a:gs>
                  </a:gsLst>
                  <a:lin ang="5400000" scaled="0"/>
                </a:gradFill>
              </a:rPr>
              <a:t>Para llamar a su modelo necesita su ID, nombre y la llave (contraseña)</a:t>
            </a:r>
            <a:endParaRPr lang="es-MX" sz="1550" dirty="0">
              <a:gradFill>
                <a:gsLst>
                  <a:gs pos="2917">
                    <a:schemeClr val="tx1"/>
                  </a:gs>
                  <a:gs pos="30000">
                    <a:schemeClr val="tx1"/>
                  </a:gs>
                </a:gsLst>
                <a:lin ang="5400000" scaled="0"/>
              </a:gradFill>
              <a:cs typeface="Segoe UI"/>
            </a:endParaRPr>
          </a:p>
        </p:txBody>
      </p:sp>
      <p:sp>
        <p:nvSpPr>
          <p:cNvPr id="9" name="TextBox 8"/>
          <p:cNvSpPr txBox="1"/>
          <p:nvPr/>
        </p:nvSpPr>
        <p:spPr>
          <a:xfrm>
            <a:off x="1613565" y="5110108"/>
            <a:ext cx="4482435" cy="986067"/>
          </a:xfrm>
          <a:prstGeom prst="rect">
            <a:avLst/>
          </a:prstGeom>
          <a:noFill/>
        </p:spPr>
        <p:txBody>
          <a:bodyPr wrap="square" lIns="89642" tIns="89642" rIns="89642" bIns="89642" rtlCol="0" anchor="t">
            <a:noAutofit/>
          </a:bodyPr>
          <a:lstStyle/>
          <a:p>
            <a:pPr>
              <a:spcAft>
                <a:spcPts val="588"/>
              </a:spcAft>
            </a:pPr>
            <a:r>
              <a:rPr lang="es-MX" sz="1550" b="1" dirty="0">
                <a:solidFill>
                  <a:srgbClr val="0072C6"/>
                </a:solidFill>
              </a:rPr>
              <a:t>Realiza la predicción</a:t>
            </a:r>
            <a:endParaRPr lang="es-MX" sz="1550" b="1" dirty="0">
              <a:solidFill>
                <a:schemeClr val="tx2"/>
              </a:solidFill>
              <a:cs typeface="Segoe UI"/>
            </a:endParaRPr>
          </a:p>
          <a:p>
            <a:pPr>
              <a:spcAft>
                <a:spcPts val="588"/>
              </a:spcAft>
            </a:pPr>
            <a:r>
              <a:rPr lang="es-MX" sz="1550" dirty="0">
                <a:gradFill>
                  <a:gsLst>
                    <a:gs pos="2917">
                      <a:schemeClr val="tx1"/>
                    </a:gs>
                    <a:gs pos="30000">
                      <a:schemeClr val="tx1"/>
                    </a:gs>
                  </a:gsLst>
                  <a:lin ang="5400000" scaled="0"/>
                </a:gradFill>
              </a:rPr>
              <a:t>Utilice el SDK para cargar la imagen en el modelo y realizar la predicción. </a:t>
            </a:r>
            <a:endParaRPr lang="es-MX" sz="1550" dirty="0">
              <a:gradFill>
                <a:gsLst>
                  <a:gs pos="2917">
                    <a:schemeClr val="tx1"/>
                  </a:gs>
                  <a:gs pos="30000">
                    <a:schemeClr val="tx1"/>
                  </a:gs>
                </a:gsLst>
                <a:lin ang="5400000" scaled="0"/>
              </a:gradFill>
              <a:cs typeface="Segoe UI"/>
            </a:endParaRPr>
          </a:p>
        </p:txBody>
      </p:sp>
      <p:pic>
        <p:nvPicPr>
          <p:cNvPr id="14" name="Picture 13"/>
          <p:cNvPicPr>
            <a:picLocks noChangeAspect="1"/>
          </p:cNvPicPr>
          <p:nvPr/>
        </p:nvPicPr>
        <p:blipFill>
          <a:blip r:embed="rId3"/>
          <a:stretch>
            <a:fillRect/>
          </a:stretch>
        </p:blipFill>
        <p:spPr>
          <a:xfrm>
            <a:off x="7216531" y="2372433"/>
            <a:ext cx="3654874" cy="3772143"/>
          </a:xfrm>
          <a:prstGeom prst="rect">
            <a:avLst/>
          </a:prstGeom>
        </p:spPr>
      </p:pic>
      <p:pic>
        <p:nvPicPr>
          <p:cNvPr id="6" name="Picture 5">
            <a:extLst>
              <a:ext uri="{FF2B5EF4-FFF2-40B4-BE49-F238E27FC236}">
                <a16:creationId xmlns:a16="http://schemas.microsoft.com/office/drawing/2014/main" id="{690C530B-F9B4-40B5-AE19-04F4D5AB5465}"/>
              </a:ext>
            </a:extLst>
          </p:cNvPr>
          <p:cNvPicPr>
            <a:picLocks noChangeAspect="1"/>
          </p:cNvPicPr>
          <p:nvPr/>
        </p:nvPicPr>
        <p:blipFill>
          <a:blip r:embed="rId4"/>
          <a:stretch>
            <a:fillRect/>
          </a:stretch>
        </p:blipFill>
        <p:spPr>
          <a:xfrm>
            <a:off x="430238" y="2456667"/>
            <a:ext cx="914400" cy="914400"/>
          </a:xfrm>
          <a:prstGeom prst="rect">
            <a:avLst/>
          </a:prstGeom>
        </p:spPr>
      </p:pic>
      <p:pic>
        <p:nvPicPr>
          <p:cNvPr id="10" name="Picture 9">
            <a:extLst>
              <a:ext uri="{FF2B5EF4-FFF2-40B4-BE49-F238E27FC236}">
                <a16:creationId xmlns:a16="http://schemas.microsoft.com/office/drawing/2014/main" id="{5BFE01E2-7D6A-4057-ABDD-23EF65558BC5}"/>
              </a:ext>
            </a:extLst>
          </p:cNvPr>
          <p:cNvPicPr>
            <a:picLocks noChangeAspect="1"/>
          </p:cNvPicPr>
          <p:nvPr/>
        </p:nvPicPr>
        <p:blipFill>
          <a:blip r:embed="rId5"/>
          <a:stretch>
            <a:fillRect/>
          </a:stretch>
        </p:blipFill>
        <p:spPr>
          <a:xfrm>
            <a:off x="430238" y="5145941"/>
            <a:ext cx="914400" cy="914400"/>
          </a:xfrm>
          <a:prstGeom prst="rect">
            <a:avLst/>
          </a:prstGeom>
        </p:spPr>
      </p:pic>
      <p:pic>
        <p:nvPicPr>
          <p:cNvPr id="16" name="Picture 15">
            <a:extLst>
              <a:ext uri="{FF2B5EF4-FFF2-40B4-BE49-F238E27FC236}">
                <a16:creationId xmlns:a16="http://schemas.microsoft.com/office/drawing/2014/main" id="{7F1EB525-90AB-4F3A-ADE5-23A61705B1BD}"/>
              </a:ext>
            </a:extLst>
          </p:cNvPr>
          <p:cNvPicPr>
            <a:picLocks noChangeAspect="1"/>
          </p:cNvPicPr>
          <p:nvPr/>
        </p:nvPicPr>
        <p:blipFill>
          <a:blip r:embed="rId6"/>
          <a:stretch>
            <a:fillRect/>
          </a:stretch>
        </p:blipFill>
        <p:spPr>
          <a:xfrm>
            <a:off x="461481" y="3725652"/>
            <a:ext cx="914400" cy="914400"/>
          </a:xfrm>
          <a:prstGeom prst="rect">
            <a:avLst/>
          </a:prstGeom>
        </p:spPr>
      </p:pic>
    </p:spTree>
    <p:extLst>
      <p:ext uri="{BB962C8B-B14F-4D97-AF65-F5344CB8AC3E}">
        <p14:creationId xmlns:p14="http://schemas.microsoft.com/office/powerpoint/2010/main" val="40147349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E35F-5566-439C-AAF1-A16E140EEC07}"/>
              </a:ext>
            </a:extLst>
          </p:cNvPr>
          <p:cNvSpPr>
            <a:spLocks noGrp="1"/>
          </p:cNvSpPr>
          <p:nvPr>
            <p:ph type="title"/>
          </p:nvPr>
        </p:nvSpPr>
        <p:spPr>
          <a:xfrm>
            <a:off x="269240" y="1186356"/>
            <a:ext cx="11235188" cy="2012859"/>
          </a:xfrm>
        </p:spPr>
        <p:txBody>
          <a:bodyPr/>
          <a:lstStyle/>
          <a:p>
            <a:r>
              <a:rPr lang="en-US" sz="6600" dirty="0" err="1"/>
              <a:t>Ejercicio</a:t>
            </a:r>
            <a:r>
              <a:rPr lang="en-US" sz="6600" dirty="0"/>
              <a:t>  -</a:t>
            </a:r>
            <a:br>
              <a:rPr lang="en-US" sz="6600" dirty="0"/>
            </a:br>
            <a:r>
              <a:rPr lang="en-US" sz="6600" dirty="0"/>
              <a:t>Usar un </a:t>
            </a:r>
            <a:r>
              <a:rPr lang="en-US" sz="6600" dirty="0" err="1"/>
              <a:t>módelo</a:t>
            </a:r>
            <a:r>
              <a:rPr lang="en-US" sz="6600" dirty="0"/>
              <a:t> Custom Vision</a:t>
            </a:r>
          </a:p>
        </p:txBody>
      </p:sp>
      <p:sp>
        <p:nvSpPr>
          <p:cNvPr id="4" name="Text Placeholder 3">
            <a:extLst>
              <a:ext uri="{FF2B5EF4-FFF2-40B4-BE49-F238E27FC236}">
                <a16:creationId xmlns:a16="http://schemas.microsoft.com/office/drawing/2014/main" id="{EB0EAA6D-A7D2-4AC7-9853-B336018DF3A6}"/>
              </a:ext>
            </a:extLst>
          </p:cNvPr>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0876961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08B32623-9690-4F4A-B029-47697A5274F3}"/>
              </a:ext>
            </a:extLst>
          </p:cNvPr>
          <p:cNvSpPr>
            <a:spLocks noGrp="1"/>
          </p:cNvSpPr>
          <p:nvPr>
            <p:ph type="title"/>
          </p:nvPr>
        </p:nvSpPr>
        <p:spPr/>
        <p:txBody>
          <a:bodyPr/>
          <a:lstStyle/>
          <a:p>
            <a:r>
              <a:rPr lang="es-MX" sz="4700">
                <a:cs typeface="Segoe UI"/>
              </a:rPr>
              <a:t>¿Qué es lo siguiente?</a:t>
            </a:r>
          </a:p>
        </p:txBody>
      </p:sp>
      <p:sp>
        <p:nvSpPr>
          <p:cNvPr id="15" name="Text Placeholder 14">
            <a:extLst>
              <a:ext uri="{FF2B5EF4-FFF2-40B4-BE49-F238E27FC236}">
                <a16:creationId xmlns:a16="http://schemas.microsoft.com/office/drawing/2014/main" id="{5AD859D9-7AFA-4270-8BF6-D6A7C4610F31}"/>
              </a:ext>
            </a:extLst>
          </p:cNvPr>
          <p:cNvSpPr>
            <a:spLocks noGrp="1"/>
          </p:cNvSpPr>
          <p:nvPr>
            <p:ph type="body" sz="quarter" idx="10"/>
          </p:nvPr>
        </p:nvSpPr>
        <p:spPr>
          <a:xfrm>
            <a:off x="269240" y="1189177"/>
            <a:ext cx="5311753" cy="3334631"/>
          </a:xfrm>
        </p:spPr>
        <p:txBody>
          <a:bodyPr vert="horz" wrap="square" lIns="146304" tIns="91440" rIns="146304" bIns="91440" rtlCol="0" anchor="t">
            <a:spAutoFit/>
          </a:bodyPr>
          <a:lstStyle/>
          <a:p>
            <a:r>
              <a:rPr lang="es-MX" sz="3500" dirty="0"/>
              <a:t>Aprende sobre la </a:t>
            </a:r>
            <a:r>
              <a:rPr lang="es-MX" sz="3500" dirty="0">
                <a:hlinkClick r:id="rId3"/>
              </a:rPr>
              <a:t>Detección de Objetos</a:t>
            </a:r>
            <a:r>
              <a:rPr lang="es-MX" sz="3500" dirty="0"/>
              <a:t>.</a:t>
            </a:r>
            <a:endParaRPr lang="es-MX" sz="3500" dirty="0">
              <a:cs typeface="Segoe UI Light"/>
            </a:endParaRPr>
          </a:p>
          <a:p>
            <a:r>
              <a:rPr lang="es-MX" sz="3500" dirty="0"/>
              <a:t>Creación de modelos personalizados con </a:t>
            </a:r>
            <a:r>
              <a:rPr lang="es-MX" sz="3500" dirty="0">
                <a:hlinkClick r:id="rId4"/>
              </a:rPr>
              <a:t>TensorFlow</a:t>
            </a:r>
            <a:endParaRPr lang="es-MX" sz="3500" dirty="0">
              <a:cs typeface="Segoe UI Light"/>
            </a:endParaRPr>
          </a:p>
          <a:p>
            <a:endParaRPr lang="es-MX" sz="3500" dirty="0">
              <a:cs typeface="Segoe UI Light"/>
            </a:endParaRPr>
          </a:p>
        </p:txBody>
      </p:sp>
      <p:sp>
        <p:nvSpPr>
          <p:cNvPr id="6" name="Rectangle 5">
            <a:extLst>
              <a:ext uri="{FF2B5EF4-FFF2-40B4-BE49-F238E27FC236}">
                <a16:creationId xmlns:a16="http://schemas.microsoft.com/office/drawing/2014/main" id="{FB48FDF8-30BE-B040-AE32-6A8989D5F721}"/>
              </a:ext>
            </a:extLst>
          </p:cNvPr>
          <p:cNvSpPr/>
          <p:nvPr/>
        </p:nvSpPr>
        <p:spPr bwMode="auto">
          <a:xfrm>
            <a:off x="6001415" y="1364712"/>
            <a:ext cx="5715000" cy="4475202"/>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accent1"/>
                </a:solidFill>
                <a:latin typeface="+mn-lt"/>
                <a:ea typeface="+mn-ea"/>
                <a:cs typeface="+mn-cs"/>
              </a:defRPr>
            </a:lvl1pPr>
            <a:lvl2pPr marL="457200" algn="l" defTabSz="914400" rtl="0" eaLnBrk="1" latinLnBrk="0" hangingPunct="1">
              <a:defRPr sz="1800" kern="1200">
                <a:solidFill>
                  <a:schemeClr val="accent1"/>
                </a:solidFill>
                <a:latin typeface="+mn-lt"/>
                <a:ea typeface="+mn-ea"/>
                <a:cs typeface="+mn-cs"/>
              </a:defRPr>
            </a:lvl2pPr>
            <a:lvl3pPr marL="914400" algn="l" defTabSz="914400" rtl="0" eaLnBrk="1" latinLnBrk="0" hangingPunct="1">
              <a:defRPr sz="1800" kern="1200">
                <a:solidFill>
                  <a:schemeClr val="accent1"/>
                </a:solidFill>
                <a:latin typeface="+mn-lt"/>
                <a:ea typeface="+mn-ea"/>
                <a:cs typeface="+mn-cs"/>
              </a:defRPr>
            </a:lvl3pPr>
            <a:lvl4pPr marL="1371600" algn="l" defTabSz="914400" rtl="0" eaLnBrk="1" latinLnBrk="0" hangingPunct="1">
              <a:defRPr sz="1800" kern="1200">
                <a:solidFill>
                  <a:schemeClr val="accent1"/>
                </a:solidFill>
                <a:latin typeface="+mn-lt"/>
                <a:ea typeface="+mn-ea"/>
                <a:cs typeface="+mn-cs"/>
              </a:defRPr>
            </a:lvl4pPr>
            <a:lvl5pPr marL="1828800" algn="l" defTabSz="914400" rtl="0" eaLnBrk="1" latinLnBrk="0" hangingPunct="1">
              <a:defRPr sz="1800" kern="1200">
                <a:solidFill>
                  <a:schemeClr val="accent1"/>
                </a:solidFill>
                <a:latin typeface="+mn-lt"/>
                <a:ea typeface="+mn-ea"/>
                <a:cs typeface="+mn-cs"/>
              </a:defRPr>
            </a:lvl5pPr>
            <a:lvl6pPr marL="2286000" algn="l" defTabSz="914400" rtl="0" eaLnBrk="1" latinLnBrk="0" hangingPunct="1">
              <a:defRPr sz="1800" kern="1200">
                <a:solidFill>
                  <a:schemeClr val="accent1"/>
                </a:solidFill>
                <a:latin typeface="+mn-lt"/>
                <a:ea typeface="+mn-ea"/>
                <a:cs typeface="+mn-cs"/>
              </a:defRPr>
            </a:lvl6pPr>
            <a:lvl7pPr marL="2743200" algn="l" defTabSz="914400" rtl="0" eaLnBrk="1" latinLnBrk="0" hangingPunct="1">
              <a:defRPr sz="1800" kern="1200">
                <a:solidFill>
                  <a:schemeClr val="accent1"/>
                </a:solidFill>
                <a:latin typeface="+mn-lt"/>
                <a:ea typeface="+mn-ea"/>
                <a:cs typeface="+mn-cs"/>
              </a:defRPr>
            </a:lvl7pPr>
            <a:lvl8pPr marL="3200400" algn="l" defTabSz="914400" rtl="0" eaLnBrk="1" latinLnBrk="0" hangingPunct="1">
              <a:defRPr sz="1800" kern="1200">
                <a:solidFill>
                  <a:schemeClr val="accent1"/>
                </a:solidFill>
                <a:latin typeface="+mn-lt"/>
                <a:ea typeface="+mn-ea"/>
                <a:cs typeface="+mn-cs"/>
              </a:defRPr>
            </a:lvl8pPr>
            <a:lvl9pPr marL="3657600" algn="l" defTabSz="914400" rtl="0" eaLnBrk="1" latinLnBrk="0" hangingPunct="1">
              <a:defRPr sz="1800" kern="1200">
                <a:solidFill>
                  <a:schemeClr val="accent1"/>
                </a:solidFill>
                <a:latin typeface="+mn-lt"/>
                <a:ea typeface="+mn-ea"/>
                <a:cs typeface="+mn-cs"/>
              </a:defRPr>
            </a:lvl9p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 name="TextBox 10">
            <a:extLst>
              <a:ext uri="{FF2B5EF4-FFF2-40B4-BE49-F238E27FC236}">
                <a16:creationId xmlns:a16="http://schemas.microsoft.com/office/drawing/2014/main" id="{BDFA5B89-ECF9-6F40-B90A-CAEB3980C3A9}"/>
              </a:ext>
            </a:extLst>
          </p:cNvPr>
          <p:cNvSpPr txBox="1"/>
          <p:nvPr/>
        </p:nvSpPr>
        <p:spPr>
          <a:xfrm>
            <a:off x="6302586" y="1788614"/>
            <a:ext cx="5211763" cy="4051300"/>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spcAft>
                <a:spcPts val="600"/>
              </a:spcAft>
            </a:pPr>
            <a:r>
              <a:rPr lang="es-MX" sz="2400" dirty="0">
                <a:ea typeface="+mn-lt"/>
                <a:cs typeface="+mn-lt"/>
              </a:rPr>
              <a:t>Por favor, cuéntanos que te ha gustado de este taller llenando esta encuesta:</a:t>
            </a:r>
            <a:endParaRPr lang="es-MX" dirty="0">
              <a:ea typeface="+mn-lt"/>
              <a:cs typeface="+mn-lt"/>
            </a:endParaRPr>
          </a:p>
          <a:p>
            <a:pPr defTabSz="932742">
              <a:spcAft>
                <a:spcPts val="600"/>
              </a:spcAft>
              <a:buSzPct val="90000"/>
            </a:pPr>
            <a:r>
              <a:rPr lang="en-US" sz="2800" dirty="0">
                <a:hlinkClick r:id="rId5"/>
              </a:rPr>
              <a:t>https://aka.ms/workshopomatic-feedback</a:t>
            </a:r>
            <a:endParaRPr lang="en-US" sz="2800" dirty="0"/>
          </a:p>
          <a:p>
            <a:pPr defTabSz="932742">
              <a:spcAft>
                <a:spcPts val="600"/>
              </a:spcAft>
              <a:buSzPct val="90000"/>
            </a:pPr>
            <a:endParaRPr lang="en-US" sz="2800" dirty="0"/>
          </a:p>
        </p:txBody>
      </p:sp>
      <p:sp>
        <p:nvSpPr>
          <p:cNvPr id="9" name="TextBox 8">
            <a:extLst>
              <a:ext uri="{FF2B5EF4-FFF2-40B4-BE49-F238E27FC236}">
                <a16:creationId xmlns:a16="http://schemas.microsoft.com/office/drawing/2014/main" id="{494BE90A-CB46-9745-81D8-4DDAD5F43F96}"/>
              </a:ext>
            </a:extLst>
          </p:cNvPr>
          <p:cNvSpPr txBox="1"/>
          <p:nvPr/>
        </p:nvSpPr>
        <p:spPr>
          <a:xfrm>
            <a:off x="1630017" y="954157"/>
            <a:ext cx="65" cy="307777"/>
          </a:xfrm>
          <a:prstGeom prst="rect">
            <a:avLst/>
          </a:prstGeom>
          <a:noFill/>
        </p:spPr>
        <p:txBody>
          <a:bodyPr wrap="non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en-US" sz="2000" dirty="0" err="1"/>
          </a:p>
        </p:txBody>
      </p:sp>
    </p:spTree>
    <p:extLst>
      <p:ext uri="{BB962C8B-B14F-4D97-AF65-F5344CB8AC3E}">
        <p14:creationId xmlns:p14="http://schemas.microsoft.com/office/powerpoint/2010/main" val="377223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59760" y="919395"/>
            <a:ext cx="11472484" cy="5069978"/>
          </a:xfrm>
          <a:prstGeom prst="rect">
            <a:avLst/>
          </a:prstGeom>
        </p:spPr>
        <p:txBody>
          <a:bodyPr wrap="square" lIns="91440" tIns="45720" rIns="91440" bIns="45720" anchor="t">
            <a:spAutoFit/>
          </a:bodyPr>
          <a:lstStyle/>
          <a:p>
            <a:pPr algn="ctr"/>
            <a:r>
              <a:rPr lang="es-MX" sz="6450" i="1" dirty="0">
                <a:solidFill>
                  <a:schemeClr val="accent5"/>
                </a:solidFill>
                <a:latin typeface="+mj-lt"/>
              </a:rPr>
              <a:t>“Inteligencia Artificial es lo que las computadoras hacen que normalmente consideraríamos inteligentes en humanos. ”. </a:t>
            </a:r>
            <a:endParaRPr lang="es-MX" sz="6450" i="1" dirty="0">
              <a:solidFill>
                <a:schemeClr val="accent5"/>
              </a:solidFill>
              <a:latin typeface="+mj-lt"/>
              <a:cs typeface="Segoe UI Light"/>
            </a:endParaRPr>
          </a:p>
          <a:p>
            <a:pPr algn="ctr"/>
            <a:endParaRPr lang="es-MX" sz="6450" i="1" dirty="0">
              <a:solidFill>
                <a:schemeClr val="accent5"/>
              </a:solidFill>
              <a:latin typeface="+mj-lt"/>
              <a:cs typeface="Segoe UI Light"/>
            </a:endParaRPr>
          </a:p>
        </p:txBody>
      </p:sp>
      <p:sp>
        <p:nvSpPr>
          <p:cNvPr id="9" name="Text Placeholder 2"/>
          <p:cNvSpPr txBox="1">
            <a:spLocks/>
          </p:cNvSpPr>
          <p:nvPr/>
        </p:nvSpPr>
        <p:spPr>
          <a:xfrm>
            <a:off x="3496765" y="5221576"/>
            <a:ext cx="6334682" cy="679408"/>
          </a:xfrm>
          <a:prstGeom prst="rect">
            <a:avLst/>
          </a:prstGeom>
        </p:spPr>
        <p:txBody>
          <a:bodyPr vert="horz" wrap="square" lIns="143407" tIns="89630" rIns="143407" bIns="8963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528" dirty="0"/>
              <a:t>Rick Baraza, Microsoft</a:t>
            </a:r>
          </a:p>
        </p:txBody>
      </p:sp>
    </p:spTree>
    <p:extLst>
      <p:ext uri="{BB962C8B-B14F-4D97-AF65-F5344CB8AC3E}">
        <p14:creationId xmlns:p14="http://schemas.microsoft.com/office/powerpoint/2010/main" val="1955602406"/>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9213" y="276470"/>
            <a:ext cx="4620880" cy="6248556"/>
          </a:xfrm>
          <a:prstGeom prst="rect">
            <a:avLst/>
          </a:prstGeom>
        </p:spPr>
      </p:pic>
      <p:sp>
        <p:nvSpPr>
          <p:cNvPr id="6" name="TextBox 5"/>
          <p:cNvSpPr txBox="1"/>
          <p:nvPr/>
        </p:nvSpPr>
        <p:spPr>
          <a:xfrm>
            <a:off x="681030" y="3220605"/>
            <a:ext cx="2341372" cy="1323439"/>
          </a:xfrm>
          <a:prstGeom prst="rect">
            <a:avLst/>
          </a:prstGeom>
          <a:noFill/>
        </p:spPr>
        <p:txBody>
          <a:bodyPr wrap="square" rtlCol="0">
            <a:spAutoFit/>
          </a:bodyPr>
          <a:lstStyle/>
          <a:p>
            <a:r>
              <a:rPr lang="en-US" sz="4000" dirty="0">
                <a:latin typeface="+mj-lt"/>
              </a:rPr>
              <a:t>Entrada Sensorial</a:t>
            </a:r>
          </a:p>
        </p:txBody>
      </p:sp>
      <p:cxnSp>
        <p:nvCxnSpPr>
          <p:cNvPr id="7" name="Straight Arrow Connector 6"/>
          <p:cNvCxnSpPr/>
          <p:nvPr/>
        </p:nvCxnSpPr>
        <p:spPr>
          <a:xfrm>
            <a:off x="2986687" y="4002605"/>
            <a:ext cx="557069"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8" name="Cloud 7"/>
          <p:cNvSpPr/>
          <p:nvPr/>
        </p:nvSpPr>
        <p:spPr>
          <a:xfrm>
            <a:off x="5022334" y="1542446"/>
            <a:ext cx="2147332" cy="1678159"/>
          </a:xfrm>
          <a:prstGeom prst="cloud">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bg1"/>
                </a:solidFill>
                <a:latin typeface="+mj-lt"/>
              </a:rPr>
              <a:t>Modelo</a:t>
            </a:r>
            <a:endParaRPr lang="en-US" sz="3600" dirty="0">
              <a:solidFill>
                <a:schemeClr val="bg1"/>
              </a:solidFill>
              <a:latin typeface="+mj-lt"/>
            </a:endParaRPr>
          </a:p>
        </p:txBody>
      </p:sp>
      <p:grpSp>
        <p:nvGrpSpPr>
          <p:cNvPr id="10" name="Group 9"/>
          <p:cNvGrpSpPr/>
          <p:nvPr/>
        </p:nvGrpSpPr>
        <p:grpSpPr>
          <a:xfrm>
            <a:off x="8594908" y="3528381"/>
            <a:ext cx="3367656" cy="707886"/>
            <a:chOff x="8503741" y="3627916"/>
            <a:chExt cx="3368613" cy="708086"/>
          </a:xfrm>
        </p:grpSpPr>
        <p:sp>
          <p:nvSpPr>
            <p:cNvPr id="11" name="TextBox 10"/>
            <p:cNvSpPr txBox="1"/>
            <p:nvPr/>
          </p:nvSpPr>
          <p:spPr>
            <a:xfrm>
              <a:off x="9114319" y="3627916"/>
              <a:ext cx="2758035" cy="708086"/>
            </a:xfrm>
            <a:prstGeom prst="rect">
              <a:avLst/>
            </a:prstGeom>
            <a:noFill/>
          </p:spPr>
          <p:txBody>
            <a:bodyPr wrap="square" rtlCol="0">
              <a:spAutoFit/>
            </a:bodyPr>
            <a:lstStyle/>
            <a:p>
              <a:r>
                <a:rPr lang="en-US" sz="4000" dirty="0" err="1">
                  <a:latin typeface="+mj-lt"/>
                </a:rPr>
                <a:t>Conducta</a:t>
              </a:r>
              <a:endParaRPr lang="en-US" sz="4000" dirty="0">
                <a:latin typeface="+mj-lt"/>
              </a:endParaRPr>
            </a:p>
          </p:txBody>
        </p:sp>
        <p:cxnSp>
          <p:nvCxnSpPr>
            <p:cNvPr id="12" name="Straight Arrow Connector 11"/>
            <p:cNvCxnSpPr/>
            <p:nvPr/>
          </p:nvCxnSpPr>
          <p:spPr>
            <a:xfrm>
              <a:off x="8503741" y="4102276"/>
              <a:ext cx="55722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77424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0021" y="338441"/>
            <a:ext cx="4610071" cy="6380081"/>
          </a:xfrm>
          <a:prstGeom prst="rect">
            <a:avLst/>
          </a:prstGeom>
        </p:spPr>
      </p:pic>
      <p:sp>
        <p:nvSpPr>
          <p:cNvPr id="7" name="Cloud 6"/>
          <p:cNvSpPr/>
          <p:nvPr/>
        </p:nvSpPr>
        <p:spPr>
          <a:xfrm>
            <a:off x="4973686" y="1750841"/>
            <a:ext cx="2332140" cy="1678159"/>
          </a:xfrm>
          <a:prstGeom prst="cloud">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err="1">
                <a:solidFill>
                  <a:schemeClr val="bg1"/>
                </a:solidFill>
                <a:latin typeface="+mj-lt"/>
              </a:rPr>
              <a:t>Modelo</a:t>
            </a:r>
            <a:endParaRPr lang="en-US" sz="4000" dirty="0">
              <a:solidFill>
                <a:schemeClr val="bg1"/>
              </a:solidFill>
              <a:latin typeface="+mj-lt"/>
            </a:endParaRPr>
          </a:p>
        </p:txBody>
      </p:sp>
      <p:grpSp>
        <p:nvGrpSpPr>
          <p:cNvPr id="8" name="Group 7"/>
          <p:cNvGrpSpPr/>
          <p:nvPr/>
        </p:nvGrpSpPr>
        <p:grpSpPr>
          <a:xfrm>
            <a:off x="8543700" y="3693935"/>
            <a:ext cx="3457928" cy="719993"/>
            <a:chOff x="8544393" y="3528509"/>
            <a:chExt cx="3458910" cy="720197"/>
          </a:xfrm>
        </p:grpSpPr>
        <p:sp>
          <p:nvSpPr>
            <p:cNvPr id="9" name="TextBox 8"/>
            <p:cNvSpPr txBox="1"/>
            <p:nvPr/>
          </p:nvSpPr>
          <p:spPr>
            <a:xfrm>
              <a:off x="9245268" y="3528509"/>
              <a:ext cx="2758035" cy="720197"/>
            </a:xfrm>
            <a:prstGeom prst="rect">
              <a:avLst/>
            </a:prstGeom>
            <a:noFill/>
          </p:spPr>
          <p:txBody>
            <a:bodyPr wrap="square" rtlCol="0">
              <a:spAutoFit/>
            </a:bodyPr>
            <a:lstStyle/>
            <a:p>
              <a:r>
                <a:rPr lang="en-US" sz="4000" dirty="0" err="1">
                  <a:latin typeface="+mj-lt"/>
                </a:rPr>
                <a:t>Respuestas</a:t>
              </a:r>
              <a:endParaRPr lang="en-US" sz="4000" dirty="0">
                <a:latin typeface="+mj-lt"/>
              </a:endParaRPr>
            </a:p>
          </p:txBody>
        </p:sp>
        <p:cxnSp>
          <p:nvCxnSpPr>
            <p:cNvPr id="10" name="Straight Arrow Connector 9"/>
            <p:cNvCxnSpPr/>
            <p:nvPr/>
          </p:nvCxnSpPr>
          <p:spPr>
            <a:xfrm>
              <a:off x="8544393" y="3882452"/>
              <a:ext cx="55722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1567110" y="3693935"/>
            <a:ext cx="2757253" cy="719993"/>
            <a:chOff x="1565825" y="3579892"/>
            <a:chExt cx="2758035" cy="720197"/>
          </a:xfrm>
        </p:grpSpPr>
        <p:sp>
          <p:nvSpPr>
            <p:cNvPr id="6" name="TextBox 5"/>
            <p:cNvSpPr txBox="1"/>
            <p:nvPr/>
          </p:nvSpPr>
          <p:spPr>
            <a:xfrm>
              <a:off x="1565825" y="3579892"/>
              <a:ext cx="2758035" cy="720197"/>
            </a:xfrm>
            <a:prstGeom prst="rect">
              <a:avLst/>
            </a:prstGeom>
            <a:noFill/>
          </p:spPr>
          <p:txBody>
            <a:bodyPr wrap="square" rtlCol="0">
              <a:spAutoFit/>
            </a:bodyPr>
            <a:lstStyle/>
            <a:p>
              <a:r>
                <a:rPr lang="en-US" sz="4000" dirty="0" err="1">
                  <a:latin typeface="+mj-lt"/>
                </a:rPr>
                <a:t>Datos</a:t>
              </a:r>
              <a:endParaRPr lang="en-US" sz="4000" dirty="0">
                <a:latin typeface="+mj-lt"/>
              </a:endParaRPr>
            </a:p>
          </p:txBody>
        </p:sp>
        <p:cxnSp>
          <p:nvCxnSpPr>
            <p:cNvPr id="15" name="Straight Arrow Connector 14"/>
            <p:cNvCxnSpPr/>
            <p:nvPr/>
          </p:nvCxnSpPr>
          <p:spPr>
            <a:xfrm>
              <a:off x="2985803" y="4002768"/>
              <a:ext cx="55722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86376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dissolv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loud 1"/>
          <p:cNvSpPr/>
          <p:nvPr/>
        </p:nvSpPr>
        <p:spPr>
          <a:xfrm>
            <a:off x="6089198" y="2421558"/>
            <a:ext cx="2464790" cy="1895772"/>
          </a:xfrm>
          <a:prstGeom prst="cloud">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j-lt"/>
            </a:endParaRPr>
          </a:p>
        </p:txBody>
      </p:sp>
      <p:sp>
        <p:nvSpPr>
          <p:cNvPr id="6" name="Striped Right Arrow 5"/>
          <p:cNvSpPr/>
          <p:nvPr/>
        </p:nvSpPr>
        <p:spPr>
          <a:xfrm>
            <a:off x="3617332" y="2902591"/>
            <a:ext cx="2028642" cy="852697"/>
          </a:xfrm>
          <a:prstGeom prst="stripedRight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mj-lt"/>
              </a:rPr>
              <a:t>Algoritmos</a:t>
            </a:r>
            <a:endParaRPr lang="en-US" dirty="0">
              <a:latin typeface="+mj-lt"/>
            </a:endParaRPr>
          </a:p>
        </p:txBody>
      </p:sp>
      <p:sp>
        <p:nvSpPr>
          <p:cNvPr id="12" name="Down Arrow 11"/>
          <p:cNvSpPr/>
          <p:nvPr/>
        </p:nvSpPr>
        <p:spPr>
          <a:xfrm>
            <a:off x="7177551" y="2053838"/>
            <a:ext cx="96979" cy="29122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5" name="Diamond 14"/>
          <p:cNvSpPr/>
          <p:nvPr/>
        </p:nvSpPr>
        <p:spPr>
          <a:xfrm>
            <a:off x="6185629" y="2548878"/>
            <a:ext cx="2224706" cy="1538238"/>
          </a:xfrm>
          <a:prstGeom prst="diamond">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36" dirty="0">
              <a:latin typeface="+mj-lt"/>
            </a:endParaRPr>
          </a:p>
        </p:txBody>
      </p:sp>
      <p:sp>
        <p:nvSpPr>
          <p:cNvPr id="8" name="Rectangle 7"/>
          <p:cNvSpPr/>
          <p:nvPr/>
        </p:nvSpPr>
        <p:spPr>
          <a:xfrm>
            <a:off x="6342655" y="3034116"/>
            <a:ext cx="1903534" cy="574901"/>
          </a:xfrm>
          <a:prstGeom prst="rect">
            <a:avLst/>
          </a:prstGeom>
        </p:spPr>
        <p:txBody>
          <a:bodyPr wrap="none">
            <a:spAutoFit/>
          </a:bodyPr>
          <a:lstStyle/>
          <a:p>
            <a:pPr algn="ctr"/>
            <a:r>
              <a:rPr lang="en-US" sz="3136" dirty="0" err="1">
                <a:solidFill>
                  <a:schemeClr val="bg1"/>
                </a:solidFill>
                <a:latin typeface="+mj-lt"/>
              </a:rPr>
              <a:t>Enfermas</a:t>
            </a:r>
            <a:r>
              <a:rPr lang="en-US" sz="3136" dirty="0">
                <a:solidFill>
                  <a:schemeClr val="bg1"/>
                </a:solidFill>
                <a:latin typeface="+mj-lt"/>
              </a:rPr>
              <a:t>?</a:t>
            </a:r>
          </a:p>
        </p:txBody>
      </p:sp>
      <p:grpSp>
        <p:nvGrpSpPr>
          <p:cNvPr id="312" name="Group 311"/>
          <p:cNvGrpSpPr/>
          <p:nvPr/>
        </p:nvGrpSpPr>
        <p:grpSpPr>
          <a:xfrm>
            <a:off x="4670076" y="6246625"/>
            <a:ext cx="5377727" cy="319384"/>
            <a:chOff x="4763514" y="6371793"/>
            <a:chExt cx="5486340" cy="325834"/>
          </a:xfrm>
        </p:grpSpPr>
        <p:sp>
          <p:nvSpPr>
            <p:cNvPr id="14" name="Rectangle 13"/>
            <p:cNvSpPr/>
            <p:nvPr/>
          </p:nvSpPr>
          <p:spPr>
            <a:xfrm rot="5400000">
              <a:off x="7345670" y="3793443"/>
              <a:ext cx="322028" cy="548634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cxnSp>
          <p:nvCxnSpPr>
            <p:cNvPr id="10" name="Straight Connector 9"/>
            <p:cNvCxnSpPr/>
            <p:nvPr/>
          </p:nvCxnSpPr>
          <p:spPr>
            <a:xfrm>
              <a:off x="522070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67790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613509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59229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04948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750668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796387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842107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8878269" y="6375597"/>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9335464" y="6375597"/>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792659" y="6375597"/>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9211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506831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514451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491591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483971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44930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52550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560170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537310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529690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590650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598270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605890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583030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575410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636369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643989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651609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628749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621129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6807528"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6883727"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695992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6731329"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665513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264723"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7340922"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741712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7188524"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711232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7721918"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7798117"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787431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7645719"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756952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8179113"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8255312"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833151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8102914"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802671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a:off x="864967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872587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880207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857347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849727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910686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918306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925926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903066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895446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956406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964026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971646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948786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941166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1002125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a:off x="1009745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a:off x="1017365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994505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a:off x="986885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p:nvGrpSpPr>
        <p:grpSpPr>
          <a:xfrm>
            <a:off x="1540806" y="2373341"/>
            <a:ext cx="1529331" cy="1807711"/>
            <a:chOff x="1280529" y="2094773"/>
            <a:chExt cx="1560219" cy="1844220"/>
          </a:xfrm>
          <a:solidFill>
            <a:srgbClr val="FF8C00"/>
          </a:solidFill>
        </p:grpSpPr>
        <p:sp>
          <p:nvSpPr>
            <p:cNvPr id="152" name="Oval 151"/>
            <p:cNvSpPr/>
            <p:nvPr/>
          </p:nvSpPr>
          <p:spPr bwMode="auto">
            <a:xfrm>
              <a:off x="1654226" y="221293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53" name="Oval 152"/>
            <p:cNvSpPr/>
            <p:nvPr/>
          </p:nvSpPr>
          <p:spPr bwMode="auto">
            <a:xfrm>
              <a:off x="1608509" y="255649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54" name="Oval 153"/>
            <p:cNvSpPr/>
            <p:nvPr/>
          </p:nvSpPr>
          <p:spPr bwMode="auto">
            <a:xfrm>
              <a:off x="2248584" y="228218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55" name="Oval 154"/>
            <p:cNvSpPr/>
            <p:nvPr/>
          </p:nvSpPr>
          <p:spPr bwMode="auto">
            <a:xfrm>
              <a:off x="1920604" y="248724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56" name="Oval 155"/>
            <p:cNvSpPr/>
            <p:nvPr/>
          </p:nvSpPr>
          <p:spPr bwMode="auto">
            <a:xfrm>
              <a:off x="2248584" y="2665095"/>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57" name="Oval 156"/>
            <p:cNvSpPr/>
            <p:nvPr/>
          </p:nvSpPr>
          <p:spPr bwMode="auto">
            <a:xfrm>
              <a:off x="1876964" y="28987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58" name="Oval 157"/>
            <p:cNvSpPr/>
            <p:nvPr/>
          </p:nvSpPr>
          <p:spPr bwMode="auto">
            <a:xfrm>
              <a:off x="1465488" y="291646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59" name="Oval 158"/>
            <p:cNvSpPr/>
            <p:nvPr/>
          </p:nvSpPr>
          <p:spPr bwMode="auto">
            <a:xfrm>
              <a:off x="2199450" y="301688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0" name="Oval 159"/>
            <p:cNvSpPr/>
            <p:nvPr/>
          </p:nvSpPr>
          <p:spPr bwMode="auto">
            <a:xfrm>
              <a:off x="1695310" y="318516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1" name="Oval 160"/>
            <p:cNvSpPr/>
            <p:nvPr/>
          </p:nvSpPr>
          <p:spPr bwMode="auto">
            <a:xfrm>
              <a:off x="2003643" y="33223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2" name="Oval 161"/>
            <p:cNvSpPr/>
            <p:nvPr/>
          </p:nvSpPr>
          <p:spPr bwMode="auto">
            <a:xfrm>
              <a:off x="2003643" y="209477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3" name="Oval 162"/>
            <p:cNvSpPr/>
            <p:nvPr/>
          </p:nvSpPr>
          <p:spPr bwMode="auto">
            <a:xfrm>
              <a:off x="2410328" y="332232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4" name="Oval 163"/>
            <p:cNvSpPr/>
            <p:nvPr/>
          </p:nvSpPr>
          <p:spPr bwMode="auto">
            <a:xfrm>
              <a:off x="1739805" y="357764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5" name="Oval 164"/>
            <p:cNvSpPr/>
            <p:nvPr/>
          </p:nvSpPr>
          <p:spPr bwMode="auto">
            <a:xfrm>
              <a:off x="2194921" y="366467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6" name="Oval 165"/>
            <p:cNvSpPr/>
            <p:nvPr/>
          </p:nvSpPr>
          <p:spPr bwMode="auto">
            <a:xfrm>
              <a:off x="1328329" y="339035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7" name="Oval 166"/>
            <p:cNvSpPr/>
            <p:nvPr/>
          </p:nvSpPr>
          <p:spPr bwMode="auto">
            <a:xfrm>
              <a:off x="2566431" y="2979970"/>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8" name="Oval 167"/>
            <p:cNvSpPr/>
            <p:nvPr/>
          </p:nvSpPr>
          <p:spPr bwMode="auto">
            <a:xfrm>
              <a:off x="2547486" y="255293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69" name="Oval 168"/>
            <p:cNvSpPr/>
            <p:nvPr/>
          </p:nvSpPr>
          <p:spPr bwMode="auto">
            <a:xfrm>
              <a:off x="1280529" y="259932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90" name="Group 189"/>
          <p:cNvGrpSpPr/>
          <p:nvPr/>
        </p:nvGrpSpPr>
        <p:grpSpPr>
          <a:xfrm rot="16200000">
            <a:off x="6363114" y="221200"/>
            <a:ext cx="1529331" cy="1807711"/>
            <a:chOff x="1280529" y="2094773"/>
            <a:chExt cx="1560219" cy="1844220"/>
          </a:xfrm>
          <a:solidFill>
            <a:srgbClr val="FF8C00"/>
          </a:solidFill>
        </p:grpSpPr>
        <p:sp>
          <p:nvSpPr>
            <p:cNvPr id="191" name="Oval 190"/>
            <p:cNvSpPr/>
            <p:nvPr/>
          </p:nvSpPr>
          <p:spPr bwMode="auto">
            <a:xfrm>
              <a:off x="1654226" y="221293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92" name="Oval 191"/>
            <p:cNvSpPr/>
            <p:nvPr/>
          </p:nvSpPr>
          <p:spPr bwMode="auto">
            <a:xfrm>
              <a:off x="1608509" y="255649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93" name="Oval 192"/>
            <p:cNvSpPr/>
            <p:nvPr/>
          </p:nvSpPr>
          <p:spPr bwMode="auto">
            <a:xfrm>
              <a:off x="2248584" y="228218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94" name="Oval 193"/>
            <p:cNvSpPr/>
            <p:nvPr/>
          </p:nvSpPr>
          <p:spPr bwMode="auto">
            <a:xfrm>
              <a:off x="1920604" y="248724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95" name="Oval 194"/>
            <p:cNvSpPr/>
            <p:nvPr/>
          </p:nvSpPr>
          <p:spPr bwMode="auto">
            <a:xfrm>
              <a:off x="2248584" y="2665095"/>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96" name="Oval 195"/>
            <p:cNvSpPr/>
            <p:nvPr/>
          </p:nvSpPr>
          <p:spPr bwMode="auto">
            <a:xfrm>
              <a:off x="1876964" y="28987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97" name="Oval 196"/>
            <p:cNvSpPr/>
            <p:nvPr/>
          </p:nvSpPr>
          <p:spPr bwMode="auto">
            <a:xfrm>
              <a:off x="1465488" y="291646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98" name="Oval 197"/>
            <p:cNvSpPr/>
            <p:nvPr/>
          </p:nvSpPr>
          <p:spPr bwMode="auto">
            <a:xfrm>
              <a:off x="2199450" y="301688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99" name="Oval 198"/>
            <p:cNvSpPr/>
            <p:nvPr/>
          </p:nvSpPr>
          <p:spPr bwMode="auto">
            <a:xfrm>
              <a:off x="1695310" y="318516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00" name="Oval 199"/>
            <p:cNvSpPr/>
            <p:nvPr/>
          </p:nvSpPr>
          <p:spPr bwMode="auto">
            <a:xfrm>
              <a:off x="2003643" y="33223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01" name="Oval 200"/>
            <p:cNvSpPr/>
            <p:nvPr/>
          </p:nvSpPr>
          <p:spPr bwMode="auto">
            <a:xfrm>
              <a:off x="2003643" y="209477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02" name="Oval 201"/>
            <p:cNvSpPr/>
            <p:nvPr/>
          </p:nvSpPr>
          <p:spPr bwMode="auto">
            <a:xfrm>
              <a:off x="2410328" y="332232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03" name="Oval 202"/>
            <p:cNvSpPr/>
            <p:nvPr/>
          </p:nvSpPr>
          <p:spPr bwMode="auto">
            <a:xfrm>
              <a:off x="1739805" y="357764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04" name="Oval 203"/>
            <p:cNvSpPr/>
            <p:nvPr/>
          </p:nvSpPr>
          <p:spPr bwMode="auto">
            <a:xfrm>
              <a:off x="2194921" y="366467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05" name="Oval 204"/>
            <p:cNvSpPr/>
            <p:nvPr/>
          </p:nvSpPr>
          <p:spPr bwMode="auto">
            <a:xfrm>
              <a:off x="1328329" y="339035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06" name="Oval 205"/>
            <p:cNvSpPr/>
            <p:nvPr/>
          </p:nvSpPr>
          <p:spPr bwMode="auto">
            <a:xfrm>
              <a:off x="2566431" y="2979970"/>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07" name="Oval 206"/>
            <p:cNvSpPr/>
            <p:nvPr/>
          </p:nvSpPr>
          <p:spPr bwMode="auto">
            <a:xfrm>
              <a:off x="2547486" y="255293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08" name="Oval 207"/>
            <p:cNvSpPr/>
            <p:nvPr/>
          </p:nvSpPr>
          <p:spPr bwMode="auto">
            <a:xfrm>
              <a:off x="1280529" y="259932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09" name="Group 208"/>
          <p:cNvGrpSpPr/>
          <p:nvPr/>
        </p:nvGrpSpPr>
        <p:grpSpPr>
          <a:xfrm>
            <a:off x="1540806" y="2373341"/>
            <a:ext cx="1529331" cy="1807711"/>
            <a:chOff x="1280529" y="2094773"/>
            <a:chExt cx="1560219" cy="1844220"/>
          </a:xfrm>
        </p:grpSpPr>
        <p:sp>
          <p:nvSpPr>
            <p:cNvPr id="210" name="Oval 209"/>
            <p:cNvSpPr/>
            <p:nvPr/>
          </p:nvSpPr>
          <p:spPr bwMode="auto">
            <a:xfrm>
              <a:off x="1654226" y="2212932"/>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11" name="Oval 210"/>
            <p:cNvSpPr/>
            <p:nvPr/>
          </p:nvSpPr>
          <p:spPr bwMode="auto">
            <a:xfrm>
              <a:off x="1608509" y="2556499"/>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12" name="Oval 211"/>
            <p:cNvSpPr/>
            <p:nvPr/>
          </p:nvSpPr>
          <p:spPr bwMode="auto">
            <a:xfrm>
              <a:off x="2248584" y="2282182"/>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13" name="Oval 212"/>
            <p:cNvSpPr/>
            <p:nvPr/>
          </p:nvSpPr>
          <p:spPr bwMode="auto">
            <a:xfrm>
              <a:off x="1920604" y="248724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14" name="Oval 213"/>
            <p:cNvSpPr/>
            <p:nvPr/>
          </p:nvSpPr>
          <p:spPr bwMode="auto">
            <a:xfrm>
              <a:off x="2248584" y="2665095"/>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15" name="Oval 214"/>
            <p:cNvSpPr/>
            <p:nvPr/>
          </p:nvSpPr>
          <p:spPr bwMode="auto">
            <a:xfrm>
              <a:off x="1876964" y="2898724"/>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16" name="Oval 215"/>
            <p:cNvSpPr/>
            <p:nvPr/>
          </p:nvSpPr>
          <p:spPr bwMode="auto">
            <a:xfrm>
              <a:off x="1465488" y="291646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17" name="Oval 216"/>
            <p:cNvSpPr/>
            <p:nvPr/>
          </p:nvSpPr>
          <p:spPr bwMode="auto">
            <a:xfrm>
              <a:off x="2199450" y="301688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18" name="Oval 217"/>
            <p:cNvSpPr/>
            <p:nvPr/>
          </p:nvSpPr>
          <p:spPr bwMode="auto">
            <a:xfrm>
              <a:off x="1695310" y="318516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19" name="Oval 218"/>
            <p:cNvSpPr/>
            <p:nvPr/>
          </p:nvSpPr>
          <p:spPr bwMode="auto">
            <a:xfrm>
              <a:off x="2003643" y="3322323"/>
              <a:ext cx="274317" cy="274320"/>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20" name="Oval 219"/>
            <p:cNvSpPr/>
            <p:nvPr/>
          </p:nvSpPr>
          <p:spPr bwMode="auto">
            <a:xfrm>
              <a:off x="2003643" y="209477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21" name="Oval 220"/>
            <p:cNvSpPr/>
            <p:nvPr/>
          </p:nvSpPr>
          <p:spPr bwMode="auto">
            <a:xfrm>
              <a:off x="2410328" y="332232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22" name="Oval 221"/>
            <p:cNvSpPr/>
            <p:nvPr/>
          </p:nvSpPr>
          <p:spPr bwMode="auto">
            <a:xfrm>
              <a:off x="1739805" y="357764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23" name="Oval 222"/>
            <p:cNvSpPr/>
            <p:nvPr/>
          </p:nvSpPr>
          <p:spPr bwMode="auto">
            <a:xfrm>
              <a:off x="2194921" y="366467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24" name="Oval 223"/>
            <p:cNvSpPr/>
            <p:nvPr/>
          </p:nvSpPr>
          <p:spPr bwMode="auto">
            <a:xfrm>
              <a:off x="1328329" y="339035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25" name="Oval 224"/>
            <p:cNvSpPr/>
            <p:nvPr/>
          </p:nvSpPr>
          <p:spPr bwMode="auto">
            <a:xfrm>
              <a:off x="2566431" y="2979970"/>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26" name="Oval 225"/>
            <p:cNvSpPr/>
            <p:nvPr/>
          </p:nvSpPr>
          <p:spPr bwMode="auto">
            <a:xfrm>
              <a:off x="2547486" y="255293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27" name="Oval 226"/>
            <p:cNvSpPr/>
            <p:nvPr/>
          </p:nvSpPr>
          <p:spPr bwMode="auto">
            <a:xfrm>
              <a:off x="1280529" y="2599321"/>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90" name="Group 289"/>
          <p:cNvGrpSpPr/>
          <p:nvPr/>
        </p:nvGrpSpPr>
        <p:grpSpPr>
          <a:xfrm>
            <a:off x="7958829" y="4535614"/>
            <a:ext cx="1058494" cy="1359947"/>
            <a:chOff x="8118689" y="4626225"/>
            <a:chExt cx="1079872" cy="1387414"/>
          </a:xfrm>
        </p:grpSpPr>
        <p:grpSp>
          <p:nvGrpSpPr>
            <p:cNvPr id="249" name="Group 248"/>
            <p:cNvGrpSpPr/>
            <p:nvPr/>
          </p:nvGrpSpPr>
          <p:grpSpPr>
            <a:xfrm>
              <a:off x="8118689" y="4626225"/>
              <a:ext cx="1079872" cy="1387414"/>
              <a:chOff x="7828177" y="4300716"/>
              <a:chExt cx="1079872" cy="1387414"/>
            </a:xfrm>
          </p:grpSpPr>
          <p:sp>
            <p:nvSpPr>
              <p:cNvPr id="236" name="Oval 235"/>
              <p:cNvSpPr/>
              <p:nvPr/>
            </p:nvSpPr>
            <p:spPr bwMode="auto">
              <a:xfrm rot="16200000">
                <a:off x="8585253" y="4948757"/>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7" name="Oval 236"/>
              <p:cNvSpPr/>
              <p:nvPr/>
            </p:nvSpPr>
            <p:spPr bwMode="auto">
              <a:xfrm rot="16200000">
                <a:off x="8633732" y="442765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8" name="Oval 237"/>
              <p:cNvSpPr/>
              <p:nvPr/>
            </p:nvSpPr>
            <p:spPr bwMode="auto">
              <a:xfrm rot="16200000">
                <a:off x="8201986" y="541381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40" name="Oval 239"/>
              <p:cNvSpPr/>
              <p:nvPr/>
            </p:nvSpPr>
            <p:spPr bwMode="auto">
              <a:xfrm rot="16200000">
                <a:off x="7955578" y="430071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41" name="Oval 240"/>
              <p:cNvSpPr/>
              <p:nvPr/>
            </p:nvSpPr>
            <p:spPr bwMode="auto">
              <a:xfrm rot="16200000">
                <a:off x="8193156" y="5000112"/>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42" name="Oval 241"/>
              <p:cNvSpPr/>
              <p:nvPr/>
            </p:nvSpPr>
            <p:spPr bwMode="auto">
              <a:xfrm rot="16200000">
                <a:off x="8286305" y="458177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43" name="Oval 242"/>
              <p:cNvSpPr/>
              <p:nvPr/>
            </p:nvSpPr>
            <p:spPr bwMode="auto">
              <a:xfrm rot="16200000">
                <a:off x="7843093" y="515350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44" name="Oval 243"/>
              <p:cNvSpPr/>
              <p:nvPr/>
            </p:nvSpPr>
            <p:spPr bwMode="auto">
              <a:xfrm rot="16200000">
                <a:off x="7828177" y="4666927"/>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sp>
          <p:nvSpPr>
            <p:cNvPr id="245" name="Oval 244"/>
            <p:cNvSpPr/>
            <p:nvPr/>
          </p:nvSpPr>
          <p:spPr bwMode="auto">
            <a:xfrm rot="16200000">
              <a:off x="8886163" y="5634641"/>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89" name="Group 288"/>
          <p:cNvGrpSpPr/>
          <p:nvPr/>
        </p:nvGrpSpPr>
        <p:grpSpPr>
          <a:xfrm>
            <a:off x="5662283" y="4447417"/>
            <a:ext cx="1170392" cy="1424023"/>
            <a:chOff x="5775760" y="4536247"/>
            <a:chExt cx="1194030" cy="1452784"/>
          </a:xfrm>
        </p:grpSpPr>
        <p:sp>
          <p:nvSpPr>
            <p:cNvPr id="229" name="Oval 228"/>
            <p:cNvSpPr/>
            <p:nvPr/>
          </p:nvSpPr>
          <p:spPr bwMode="auto">
            <a:xfrm rot="16200000">
              <a:off x="6246125" y="530768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0" name="Oval 229"/>
            <p:cNvSpPr/>
            <p:nvPr/>
          </p:nvSpPr>
          <p:spPr bwMode="auto">
            <a:xfrm rot="16200000">
              <a:off x="5873307" y="5678471"/>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1" name="Oval 230"/>
            <p:cNvSpPr/>
            <p:nvPr/>
          </p:nvSpPr>
          <p:spPr bwMode="auto">
            <a:xfrm rot="16200000">
              <a:off x="6490406" y="500217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2" name="Oval 231"/>
            <p:cNvSpPr/>
            <p:nvPr/>
          </p:nvSpPr>
          <p:spPr bwMode="auto">
            <a:xfrm rot="16200000">
              <a:off x="6695473" y="533015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3" name="Oval 232"/>
            <p:cNvSpPr/>
            <p:nvPr/>
          </p:nvSpPr>
          <p:spPr bwMode="auto">
            <a:xfrm rot="16200000">
              <a:off x="6577401" y="4629242"/>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4" name="Oval 233"/>
            <p:cNvSpPr/>
            <p:nvPr/>
          </p:nvSpPr>
          <p:spPr bwMode="auto">
            <a:xfrm rot="16200000">
              <a:off x="5775760" y="5266995"/>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5" name="Oval 234"/>
            <p:cNvSpPr/>
            <p:nvPr/>
          </p:nvSpPr>
          <p:spPr bwMode="auto">
            <a:xfrm rot="16200000">
              <a:off x="6343754" y="5714714"/>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9" name="Oval 238"/>
            <p:cNvSpPr/>
            <p:nvPr/>
          </p:nvSpPr>
          <p:spPr bwMode="auto">
            <a:xfrm rot="16200000">
              <a:off x="6067288" y="4953584"/>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46" name="Oval 245"/>
            <p:cNvSpPr/>
            <p:nvPr/>
          </p:nvSpPr>
          <p:spPr bwMode="auto">
            <a:xfrm rot="16200000">
              <a:off x="6101905" y="4536247"/>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69" name="Group 268"/>
          <p:cNvGrpSpPr/>
          <p:nvPr/>
        </p:nvGrpSpPr>
        <p:grpSpPr>
          <a:xfrm rot="16200000">
            <a:off x="6363114" y="221200"/>
            <a:ext cx="1529331" cy="1807711"/>
            <a:chOff x="1280529" y="2094773"/>
            <a:chExt cx="1560219" cy="1844220"/>
          </a:xfrm>
        </p:grpSpPr>
        <p:sp>
          <p:nvSpPr>
            <p:cNvPr id="270" name="Oval 269"/>
            <p:cNvSpPr/>
            <p:nvPr/>
          </p:nvSpPr>
          <p:spPr bwMode="auto">
            <a:xfrm>
              <a:off x="1654226" y="2212932"/>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71" name="Oval 270"/>
            <p:cNvSpPr/>
            <p:nvPr/>
          </p:nvSpPr>
          <p:spPr bwMode="auto">
            <a:xfrm>
              <a:off x="1608509" y="2556499"/>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72" name="Oval 271"/>
            <p:cNvSpPr/>
            <p:nvPr/>
          </p:nvSpPr>
          <p:spPr bwMode="auto">
            <a:xfrm>
              <a:off x="2248584" y="2282182"/>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73" name="Oval 272"/>
            <p:cNvSpPr/>
            <p:nvPr/>
          </p:nvSpPr>
          <p:spPr bwMode="auto">
            <a:xfrm>
              <a:off x="1920604" y="248724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74" name="Oval 273"/>
            <p:cNvSpPr/>
            <p:nvPr/>
          </p:nvSpPr>
          <p:spPr bwMode="auto">
            <a:xfrm>
              <a:off x="2248584" y="2665095"/>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75" name="Oval 274"/>
            <p:cNvSpPr/>
            <p:nvPr/>
          </p:nvSpPr>
          <p:spPr bwMode="auto">
            <a:xfrm>
              <a:off x="1876964" y="2898724"/>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76" name="Oval 275"/>
            <p:cNvSpPr/>
            <p:nvPr/>
          </p:nvSpPr>
          <p:spPr bwMode="auto">
            <a:xfrm>
              <a:off x="1465488" y="291646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77" name="Oval 276"/>
            <p:cNvSpPr/>
            <p:nvPr/>
          </p:nvSpPr>
          <p:spPr bwMode="auto">
            <a:xfrm>
              <a:off x="2199450" y="301688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78" name="Oval 277"/>
            <p:cNvSpPr/>
            <p:nvPr/>
          </p:nvSpPr>
          <p:spPr bwMode="auto">
            <a:xfrm>
              <a:off x="1695310" y="318516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79" name="Oval 278"/>
            <p:cNvSpPr/>
            <p:nvPr/>
          </p:nvSpPr>
          <p:spPr bwMode="auto">
            <a:xfrm>
              <a:off x="2003643" y="3322323"/>
              <a:ext cx="274317" cy="274320"/>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80" name="Oval 279"/>
            <p:cNvSpPr/>
            <p:nvPr/>
          </p:nvSpPr>
          <p:spPr bwMode="auto">
            <a:xfrm>
              <a:off x="2003643" y="209477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81" name="Oval 280"/>
            <p:cNvSpPr/>
            <p:nvPr/>
          </p:nvSpPr>
          <p:spPr bwMode="auto">
            <a:xfrm>
              <a:off x="2410328" y="332232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82" name="Oval 281"/>
            <p:cNvSpPr/>
            <p:nvPr/>
          </p:nvSpPr>
          <p:spPr bwMode="auto">
            <a:xfrm>
              <a:off x="1739805" y="357764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83" name="Oval 282"/>
            <p:cNvSpPr/>
            <p:nvPr/>
          </p:nvSpPr>
          <p:spPr bwMode="auto">
            <a:xfrm>
              <a:off x="2194921" y="366467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84" name="Oval 283"/>
            <p:cNvSpPr/>
            <p:nvPr/>
          </p:nvSpPr>
          <p:spPr bwMode="auto">
            <a:xfrm>
              <a:off x="1328329" y="339035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85" name="Oval 284"/>
            <p:cNvSpPr/>
            <p:nvPr/>
          </p:nvSpPr>
          <p:spPr bwMode="auto">
            <a:xfrm>
              <a:off x="2566431" y="2979970"/>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86" name="Oval 285"/>
            <p:cNvSpPr/>
            <p:nvPr/>
          </p:nvSpPr>
          <p:spPr bwMode="auto">
            <a:xfrm>
              <a:off x="2547486" y="255293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87" name="Oval 286"/>
            <p:cNvSpPr/>
            <p:nvPr/>
          </p:nvSpPr>
          <p:spPr bwMode="auto">
            <a:xfrm>
              <a:off x="1280529" y="2599321"/>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sp>
        <p:nvSpPr>
          <p:cNvPr id="288" name="TextBox 287"/>
          <p:cNvSpPr txBox="1"/>
          <p:nvPr/>
        </p:nvSpPr>
        <p:spPr>
          <a:xfrm>
            <a:off x="4648336" y="4349677"/>
            <a:ext cx="362084" cy="621968"/>
          </a:xfrm>
          <a:prstGeom prst="rect">
            <a:avLst/>
          </a:prstGeom>
          <a:noFill/>
        </p:spPr>
        <p:txBody>
          <a:bodyPr wrap="none" lIns="179259" tIns="143407" rIns="179259" bIns="143407" rtlCol="0">
            <a:spAutoFit/>
          </a:bodyPr>
          <a:lstStyle/>
          <a:p>
            <a:pPr>
              <a:lnSpc>
                <a:spcPct val="90000"/>
              </a:lnSpc>
              <a:spcAft>
                <a:spcPts val="588"/>
              </a:spcAft>
            </a:pPr>
            <a:endParaRPr lang="en-US" sz="2353" dirty="0">
              <a:gradFill>
                <a:gsLst>
                  <a:gs pos="2917">
                    <a:schemeClr val="tx1"/>
                  </a:gs>
                  <a:gs pos="30000">
                    <a:schemeClr val="tx1"/>
                  </a:gs>
                </a:gsLst>
                <a:lin ang="5400000" scaled="0"/>
              </a:gradFill>
            </a:endParaRPr>
          </a:p>
        </p:txBody>
      </p:sp>
      <p:grpSp>
        <p:nvGrpSpPr>
          <p:cNvPr id="291" name="Group 290"/>
          <p:cNvGrpSpPr/>
          <p:nvPr/>
        </p:nvGrpSpPr>
        <p:grpSpPr>
          <a:xfrm>
            <a:off x="7958829" y="4535614"/>
            <a:ext cx="1058494" cy="1359947"/>
            <a:chOff x="8118689" y="4626225"/>
            <a:chExt cx="1079872" cy="1387414"/>
          </a:xfrm>
          <a:solidFill>
            <a:srgbClr val="FF0000"/>
          </a:solidFill>
        </p:grpSpPr>
        <p:grpSp>
          <p:nvGrpSpPr>
            <p:cNvPr id="292" name="Group 291"/>
            <p:cNvGrpSpPr/>
            <p:nvPr/>
          </p:nvGrpSpPr>
          <p:grpSpPr>
            <a:xfrm>
              <a:off x="8118689" y="4626225"/>
              <a:ext cx="1079872" cy="1387414"/>
              <a:chOff x="7828177" y="4300716"/>
              <a:chExt cx="1079872" cy="1387414"/>
            </a:xfrm>
            <a:grpFill/>
          </p:grpSpPr>
          <p:sp>
            <p:nvSpPr>
              <p:cNvPr id="294" name="Oval 293"/>
              <p:cNvSpPr/>
              <p:nvPr/>
            </p:nvSpPr>
            <p:spPr bwMode="auto">
              <a:xfrm rot="16200000">
                <a:off x="8585253" y="4948757"/>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95" name="Oval 294"/>
              <p:cNvSpPr/>
              <p:nvPr/>
            </p:nvSpPr>
            <p:spPr bwMode="auto">
              <a:xfrm rot="16200000">
                <a:off x="8633732" y="442765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96" name="Oval 295"/>
              <p:cNvSpPr/>
              <p:nvPr/>
            </p:nvSpPr>
            <p:spPr bwMode="auto">
              <a:xfrm rot="16200000">
                <a:off x="8201986" y="541381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97" name="Oval 296"/>
              <p:cNvSpPr/>
              <p:nvPr/>
            </p:nvSpPr>
            <p:spPr bwMode="auto">
              <a:xfrm rot="16200000">
                <a:off x="7955578" y="430071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98" name="Oval 297"/>
              <p:cNvSpPr/>
              <p:nvPr/>
            </p:nvSpPr>
            <p:spPr bwMode="auto">
              <a:xfrm rot="16200000">
                <a:off x="8193156" y="500011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99" name="Oval 298"/>
              <p:cNvSpPr/>
              <p:nvPr/>
            </p:nvSpPr>
            <p:spPr bwMode="auto">
              <a:xfrm rot="16200000">
                <a:off x="8286305" y="4581776"/>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00" name="Oval 299"/>
              <p:cNvSpPr/>
              <p:nvPr/>
            </p:nvSpPr>
            <p:spPr bwMode="auto">
              <a:xfrm rot="16200000">
                <a:off x="7843093" y="515350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01" name="Oval 300"/>
              <p:cNvSpPr/>
              <p:nvPr/>
            </p:nvSpPr>
            <p:spPr bwMode="auto">
              <a:xfrm rot="16200000">
                <a:off x="7828177" y="4666927"/>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sp>
          <p:nvSpPr>
            <p:cNvPr id="293" name="Oval 292"/>
            <p:cNvSpPr/>
            <p:nvPr/>
          </p:nvSpPr>
          <p:spPr bwMode="auto">
            <a:xfrm rot="16200000">
              <a:off x="8886163" y="563464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302" name="Group 301"/>
          <p:cNvGrpSpPr/>
          <p:nvPr/>
        </p:nvGrpSpPr>
        <p:grpSpPr>
          <a:xfrm>
            <a:off x="5662283" y="4447417"/>
            <a:ext cx="1170392" cy="1424023"/>
            <a:chOff x="5775760" y="4536247"/>
            <a:chExt cx="1194030" cy="1452784"/>
          </a:xfrm>
          <a:solidFill>
            <a:schemeClr val="accent1"/>
          </a:solidFill>
        </p:grpSpPr>
        <p:sp>
          <p:nvSpPr>
            <p:cNvPr id="303" name="Oval 302"/>
            <p:cNvSpPr/>
            <p:nvPr/>
          </p:nvSpPr>
          <p:spPr bwMode="auto">
            <a:xfrm rot="16200000">
              <a:off x="6246125" y="530768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04" name="Oval 303"/>
            <p:cNvSpPr/>
            <p:nvPr/>
          </p:nvSpPr>
          <p:spPr bwMode="auto">
            <a:xfrm rot="16200000">
              <a:off x="5873307" y="567847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05" name="Oval 304"/>
            <p:cNvSpPr/>
            <p:nvPr/>
          </p:nvSpPr>
          <p:spPr bwMode="auto">
            <a:xfrm rot="16200000">
              <a:off x="6490406" y="5002176"/>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06" name="Oval 305"/>
            <p:cNvSpPr/>
            <p:nvPr/>
          </p:nvSpPr>
          <p:spPr bwMode="auto">
            <a:xfrm rot="16200000">
              <a:off x="6695473" y="533015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07" name="Oval 306"/>
            <p:cNvSpPr/>
            <p:nvPr/>
          </p:nvSpPr>
          <p:spPr bwMode="auto">
            <a:xfrm rot="16200000">
              <a:off x="6577401" y="462924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08" name="Oval 307"/>
            <p:cNvSpPr/>
            <p:nvPr/>
          </p:nvSpPr>
          <p:spPr bwMode="auto">
            <a:xfrm rot="16200000">
              <a:off x="5775760" y="5266995"/>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09" name="Oval 308"/>
            <p:cNvSpPr/>
            <p:nvPr/>
          </p:nvSpPr>
          <p:spPr bwMode="auto">
            <a:xfrm rot="16200000">
              <a:off x="6343754" y="571471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10" name="Oval 309"/>
            <p:cNvSpPr/>
            <p:nvPr/>
          </p:nvSpPr>
          <p:spPr bwMode="auto">
            <a:xfrm rot="16200000">
              <a:off x="6067288" y="495358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11" name="Oval 310"/>
            <p:cNvSpPr/>
            <p:nvPr/>
          </p:nvSpPr>
          <p:spPr bwMode="auto">
            <a:xfrm rot="16200000">
              <a:off x="6101905" y="4536247"/>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71493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1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7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9"/>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17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9" presetClass="exit" presetSubtype="0" fill="hold" nodeType="clickEffect">
                                  <p:stCondLst>
                                    <p:cond delay="0"/>
                                  </p:stCondLst>
                                  <p:childTnLst>
                                    <p:animEffect transition="out" filter="dissolve">
                                      <p:cBhvr>
                                        <p:cTn id="34" dur="500"/>
                                        <p:tgtEl>
                                          <p:spTgt spid="170"/>
                                        </p:tgtEl>
                                      </p:cBhvr>
                                    </p:animEffect>
                                    <p:set>
                                      <p:cBhvr>
                                        <p:cTn id="35" dur="1" fill="hold">
                                          <p:stCondLst>
                                            <p:cond delay="499"/>
                                          </p:stCondLst>
                                        </p:cTn>
                                        <p:tgtEl>
                                          <p:spTgt spid="170"/>
                                        </p:tgtEl>
                                        <p:attrNameLst>
                                          <p:attrName>style.visibility</p:attrName>
                                        </p:attrNameLst>
                                      </p:cBhvr>
                                      <p:to>
                                        <p:strVal val="hidden"/>
                                      </p:to>
                                    </p:set>
                                  </p:childTnLst>
                                </p:cTn>
                              </p:par>
                              <p:par>
                                <p:cTn id="36" presetID="9" presetClass="exit" presetSubtype="0" fill="hold" nodeType="withEffect">
                                  <p:stCondLst>
                                    <p:cond delay="0"/>
                                  </p:stCondLst>
                                  <p:childTnLst>
                                    <p:animEffect transition="out" filter="dissolve">
                                      <p:cBhvr>
                                        <p:cTn id="37" dur="500"/>
                                        <p:tgtEl>
                                          <p:spTgt spid="209"/>
                                        </p:tgtEl>
                                      </p:cBhvr>
                                    </p:animEffect>
                                    <p:set>
                                      <p:cBhvr>
                                        <p:cTn id="38" dur="1" fill="hold">
                                          <p:stCondLst>
                                            <p:cond delay="499"/>
                                          </p:stCondLst>
                                        </p:cTn>
                                        <p:tgtEl>
                                          <p:spTgt spid="209"/>
                                        </p:tgtEl>
                                        <p:attrNameLst>
                                          <p:attrName>style.visibility</p:attrName>
                                        </p:attrNameLst>
                                      </p:cBhvr>
                                      <p:to>
                                        <p:strVal val="hidden"/>
                                      </p:to>
                                    </p:set>
                                  </p:childTnLst>
                                </p:cTn>
                              </p:par>
                              <p:par>
                                <p:cTn id="39" presetID="9" presetClass="exit" presetSubtype="0" fill="hold" grpId="1" nodeType="withEffect">
                                  <p:stCondLst>
                                    <p:cond delay="0"/>
                                  </p:stCondLst>
                                  <p:childTnLst>
                                    <p:animEffect transition="out" filter="dissolve">
                                      <p:cBhvr>
                                        <p:cTn id="40" dur="500"/>
                                        <p:tgtEl>
                                          <p:spTgt spid="6"/>
                                        </p:tgtEl>
                                      </p:cBhvr>
                                    </p:animEffect>
                                    <p:set>
                                      <p:cBhvr>
                                        <p:cTn id="41" dur="1" fill="hold">
                                          <p:stCondLst>
                                            <p:cond delay="499"/>
                                          </p:stCondLst>
                                        </p:cTn>
                                        <p:tgtEl>
                                          <p:spTgt spid="6"/>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90"/>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289"/>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290"/>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269"/>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302"/>
                                        </p:tgtEl>
                                        <p:attrNameLst>
                                          <p:attrName>style.visibility</p:attrName>
                                        </p:attrNameLst>
                                      </p:cBhvr>
                                      <p:to>
                                        <p:strVal val="visible"/>
                                      </p:to>
                                    </p:set>
                                  </p:childTnLst>
                                </p:cTn>
                              </p:par>
                              <p:par>
                                <p:cTn id="62" presetID="1" presetClass="entr" presetSubtype="0" fill="hold" nodeType="withEffect">
                                  <p:stCondLst>
                                    <p:cond delay="0"/>
                                  </p:stCondLst>
                                  <p:childTnLst>
                                    <p:set>
                                      <p:cBhvr>
                                        <p:cTn id="63" dur="1" fill="hold">
                                          <p:stCondLst>
                                            <p:cond delay="0"/>
                                          </p:stCondLst>
                                        </p:cTn>
                                        <p:tgtEl>
                                          <p:spTgt spid="291"/>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nodeType="clickEffect">
                                  <p:stCondLst>
                                    <p:cond delay="0"/>
                                  </p:stCondLst>
                                  <p:childTnLst>
                                    <p:set>
                                      <p:cBhvr>
                                        <p:cTn id="67" dur="1" fill="hold">
                                          <p:stCondLst>
                                            <p:cond delay="0"/>
                                          </p:stCondLst>
                                        </p:cTn>
                                        <p:tgtEl>
                                          <p:spTgt spid="312"/>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9" presetClass="entr" presetSubtype="0" fill="hold" grpId="2" nodeType="click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dissolve">
                                      <p:cBhvr>
                                        <p:cTn id="72" dur="500"/>
                                        <p:tgtEl>
                                          <p:spTgt spid="6"/>
                                        </p:tgtEl>
                                      </p:cBhvr>
                                    </p:animEffect>
                                  </p:childTnLst>
                                </p:cTn>
                              </p:par>
                              <p:par>
                                <p:cTn id="73" presetID="9" presetClass="entr" presetSubtype="0" fill="hold" nodeType="withEffect">
                                  <p:stCondLst>
                                    <p:cond delay="0"/>
                                  </p:stCondLst>
                                  <p:childTnLst>
                                    <p:set>
                                      <p:cBhvr>
                                        <p:cTn id="74" dur="1" fill="hold">
                                          <p:stCondLst>
                                            <p:cond delay="0"/>
                                          </p:stCondLst>
                                        </p:cTn>
                                        <p:tgtEl>
                                          <p:spTgt spid="170"/>
                                        </p:tgtEl>
                                        <p:attrNameLst>
                                          <p:attrName>style.visibility</p:attrName>
                                        </p:attrNameLst>
                                      </p:cBhvr>
                                      <p:to>
                                        <p:strVal val="visible"/>
                                      </p:to>
                                    </p:set>
                                    <p:animEffect transition="in" filter="dissolve">
                                      <p:cBhvr>
                                        <p:cTn id="75" dur="500"/>
                                        <p:tgtEl>
                                          <p:spTgt spid="170"/>
                                        </p:tgtEl>
                                      </p:cBhvr>
                                    </p:animEffect>
                                  </p:childTnLst>
                                </p:cTn>
                              </p:par>
                              <p:par>
                                <p:cTn id="76" presetID="9" presetClass="entr" presetSubtype="0" fill="hold" nodeType="withEffect">
                                  <p:stCondLst>
                                    <p:cond delay="0"/>
                                  </p:stCondLst>
                                  <p:childTnLst>
                                    <p:set>
                                      <p:cBhvr>
                                        <p:cTn id="77" dur="1" fill="hold">
                                          <p:stCondLst>
                                            <p:cond delay="0"/>
                                          </p:stCondLst>
                                        </p:cTn>
                                        <p:tgtEl>
                                          <p:spTgt spid="209"/>
                                        </p:tgtEl>
                                        <p:attrNameLst>
                                          <p:attrName>style.visibility</p:attrName>
                                        </p:attrNameLst>
                                      </p:cBhvr>
                                      <p:to>
                                        <p:strVal val="visible"/>
                                      </p:to>
                                    </p:set>
                                    <p:animEffect transition="in" filter="dissolve">
                                      <p:cBhvr>
                                        <p:cTn id="78" dur="500"/>
                                        <p:tgtEl>
                                          <p:spTgt spid="2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6" grpId="1" animBg="1"/>
      <p:bldP spid="6" grpId="2" animBg="1"/>
      <p:bldP spid="12" grpId="0" animBg="1"/>
      <p:bldP spid="15" grpId="0" animBg="1"/>
      <p:bldP spid="15" grpId="1" animBg="1"/>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4178943" y="3671772"/>
            <a:ext cx="2804607" cy="1009383"/>
          </a:xfrm>
          <a:prstGeom prst="rect">
            <a:avLst/>
          </a:prstGeom>
          <a:noFill/>
        </p:spPr>
        <p:txBody>
          <a:bodyPr wrap="square" lIns="179183" tIns="143346" rIns="179183" bIns="143346" rtlCol="0">
            <a:spAutoFit/>
          </a:bodyPr>
          <a:lstStyle/>
          <a:p>
            <a:pPr algn="ctr" defTabSz="913334">
              <a:lnSpc>
                <a:spcPct val="90000"/>
              </a:lnSpc>
              <a:defRPr/>
            </a:pPr>
            <a:r>
              <a:rPr lang="en-US" sz="2745" kern="0" dirty="0"/>
              <a:t>¿</a:t>
            </a:r>
            <a:r>
              <a:rPr lang="en-US" sz="2745" kern="0" dirty="0" err="1"/>
              <a:t>Esto</a:t>
            </a:r>
            <a:r>
              <a:rPr lang="en-US" sz="2745" kern="0" dirty="0"/>
              <a:t> es </a:t>
            </a:r>
            <a:r>
              <a:rPr lang="en-US" sz="2745" kern="0" dirty="0" err="1"/>
              <a:t>raro</a:t>
            </a:r>
            <a:r>
              <a:rPr lang="en-US" sz="2745" kern="0" dirty="0"/>
              <a:t>? </a:t>
            </a:r>
          </a:p>
          <a:p>
            <a:pPr algn="ctr" defTabSz="913334">
              <a:lnSpc>
                <a:spcPct val="90000"/>
              </a:lnSpc>
              <a:defRPr/>
            </a:pPr>
            <a:r>
              <a:rPr lang="en-US" sz="2353" i="1" kern="0" dirty="0">
                <a:solidFill>
                  <a:srgbClr val="7030A0"/>
                </a:solidFill>
              </a:rPr>
              <a:t>(</a:t>
            </a:r>
            <a:r>
              <a:rPr lang="en-US" sz="2353" i="1" kern="0" dirty="0" err="1">
                <a:solidFill>
                  <a:srgbClr val="7030A0"/>
                </a:solidFill>
              </a:rPr>
              <a:t>Anomalía</a:t>
            </a:r>
            <a:r>
              <a:rPr lang="en-US" sz="2353" i="1" kern="0" dirty="0">
                <a:solidFill>
                  <a:srgbClr val="7030A0"/>
                </a:solidFill>
              </a:rPr>
              <a:t>)</a:t>
            </a:r>
            <a:endParaRPr lang="en-US" sz="2745" i="1" kern="0" dirty="0">
              <a:solidFill>
                <a:srgbClr val="7030A0"/>
              </a:solidFill>
            </a:endParaRPr>
          </a:p>
        </p:txBody>
      </p:sp>
      <p:sp>
        <p:nvSpPr>
          <p:cNvPr id="21" name="TextBox 20"/>
          <p:cNvSpPr txBox="1"/>
          <p:nvPr/>
        </p:nvSpPr>
        <p:spPr>
          <a:xfrm>
            <a:off x="6731385" y="593536"/>
            <a:ext cx="2804607" cy="1321377"/>
          </a:xfrm>
          <a:prstGeom prst="rect">
            <a:avLst/>
          </a:prstGeom>
          <a:noFill/>
        </p:spPr>
        <p:txBody>
          <a:bodyPr wrap="square" lIns="179183" tIns="143346" rIns="179183" bIns="143346" rtlCol="0">
            <a:spAutoFit/>
          </a:bodyPr>
          <a:lstStyle/>
          <a:p>
            <a:pPr algn="ctr" defTabSz="913334">
              <a:lnSpc>
                <a:spcPct val="90000"/>
              </a:lnSpc>
              <a:defRPr/>
            </a:pPr>
            <a:r>
              <a:rPr lang="en-US" sz="2745" kern="0" dirty="0"/>
              <a:t>¿Que </a:t>
            </a:r>
            <a:r>
              <a:rPr lang="en-US" sz="2745" kern="0" dirty="0" err="1"/>
              <a:t>sigue</a:t>
            </a:r>
            <a:r>
              <a:rPr lang="en-US" sz="2745" kern="0" dirty="0"/>
              <a:t>?</a:t>
            </a:r>
          </a:p>
          <a:p>
            <a:pPr algn="ctr" defTabSz="913334">
              <a:lnSpc>
                <a:spcPct val="90000"/>
              </a:lnSpc>
              <a:defRPr/>
            </a:pPr>
            <a:r>
              <a:rPr lang="en-US" sz="2353" i="1" kern="0" dirty="0">
                <a:solidFill>
                  <a:srgbClr val="7030A0"/>
                </a:solidFill>
              </a:rPr>
              <a:t>(</a:t>
            </a:r>
            <a:r>
              <a:rPr lang="en-US" sz="2353" i="1" kern="0" dirty="0" err="1">
                <a:solidFill>
                  <a:srgbClr val="7030A0"/>
                </a:solidFill>
              </a:rPr>
              <a:t>Aprendizaje</a:t>
            </a:r>
            <a:r>
              <a:rPr lang="en-US" sz="2353" i="1" kern="0" dirty="0">
                <a:solidFill>
                  <a:srgbClr val="7030A0"/>
                </a:solidFill>
              </a:rPr>
              <a:t> </a:t>
            </a:r>
            <a:r>
              <a:rPr lang="en-US" sz="2353" i="1" kern="0" dirty="0" err="1">
                <a:solidFill>
                  <a:srgbClr val="7030A0"/>
                </a:solidFill>
              </a:rPr>
              <a:t>por</a:t>
            </a:r>
            <a:r>
              <a:rPr lang="en-US" sz="2353" i="1" kern="0" dirty="0">
                <a:solidFill>
                  <a:srgbClr val="7030A0"/>
                </a:solidFill>
              </a:rPr>
              <a:t> </a:t>
            </a:r>
            <a:r>
              <a:rPr lang="en-US" sz="2353" i="1" kern="0" dirty="0" err="1">
                <a:solidFill>
                  <a:srgbClr val="7030A0"/>
                </a:solidFill>
              </a:rPr>
              <a:t>Refuerzo</a:t>
            </a:r>
            <a:r>
              <a:rPr lang="en-US" sz="2353" i="1" kern="0" dirty="0">
                <a:solidFill>
                  <a:srgbClr val="7030A0"/>
                </a:solidFill>
              </a:rPr>
              <a:t>)</a:t>
            </a:r>
            <a:endParaRPr lang="en-US" sz="2745" i="1" kern="0" dirty="0">
              <a:solidFill>
                <a:srgbClr val="7030A0"/>
              </a:solidFill>
            </a:endParaRPr>
          </a:p>
        </p:txBody>
      </p:sp>
      <p:sp>
        <p:nvSpPr>
          <p:cNvPr id="14" name="TextBox 13"/>
          <p:cNvSpPr txBox="1"/>
          <p:nvPr/>
        </p:nvSpPr>
        <p:spPr>
          <a:xfrm>
            <a:off x="4126888" y="295886"/>
            <a:ext cx="2804607" cy="1375687"/>
          </a:xfrm>
          <a:prstGeom prst="rect">
            <a:avLst/>
          </a:prstGeom>
          <a:noFill/>
        </p:spPr>
        <p:txBody>
          <a:bodyPr wrap="square" lIns="179183" tIns="143346" rIns="179183" bIns="143346" rtlCol="0">
            <a:spAutoFit/>
          </a:bodyPr>
          <a:lstStyle/>
          <a:p>
            <a:pPr algn="ctr" defTabSz="913334">
              <a:lnSpc>
                <a:spcPct val="90000"/>
              </a:lnSpc>
              <a:defRPr/>
            </a:pPr>
            <a:r>
              <a:rPr lang="en-US" sz="2745" kern="0" dirty="0" err="1"/>
              <a:t>Predecir</a:t>
            </a:r>
            <a:r>
              <a:rPr lang="en-US" sz="2745" kern="0" dirty="0"/>
              <a:t> </a:t>
            </a:r>
            <a:r>
              <a:rPr lang="en-US" sz="2745" kern="0" dirty="0" err="1"/>
              <a:t>cuánto</a:t>
            </a:r>
            <a:r>
              <a:rPr lang="en-US" sz="2745" kern="0" dirty="0"/>
              <a:t>/</a:t>
            </a:r>
            <a:r>
              <a:rPr lang="en-US" sz="2745" kern="0" dirty="0" err="1"/>
              <a:t>cuántos</a:t>
            </a:r>
            <a:endParaRPr lang="en-US" sz="2745" kern="0" dirty="0"/>
          </a:p>
          <a:p>
            <a:pPr algn="ctr" defTabSz="913334">
              <a:lnSpc>
                <a:spcPct val="90000"/>
              </a:lnSpc>
              <a:defRPr/>
            </a:pPr>
            <a:r>
              <a:rPr lang="en-US" sz="2353" i="1" kern="0" dirty="0">
                <a:solidFill>
                  <a:srgbClr val="7030A0"/>
                </a:solidFill>
              </a:rPr>
              <a:t>(</a:t>
            </a:r>
            <a:r>
              <a:rPr lang="en-US" sz="2353" i="1" kern="0" dirty="0" err="1">
                <a:solidFill>
                  <a:srgbClr val="7030A0"/>
                </a:solidFill>
              </a:rPr>
              <a:t>Regresión</a:t>
            </a:r>
            <a:r>
              <a:rPr lang="en-US" sz="2353" i="1" kern="0" dirty="0">
                <a:solidFill>
                  <a:srgbClr val="7030A0"/>
                </a:solidFill>
              </a:rPr>
              <a:t>)</a:t>
            </a:r>
          </a:p>
        </p:txBody>
      </p:sp>
      <p:sp>
        <p:nvSpPr>
          <p:cNvPr id="6" name="TextBox 5"/>
          <p:cNvSpPr txBox="1"/>
          <p:nvPr/>
        </p:nvSpPr>
        <p:spPr>
          <a:xfrm>
            <a:off x="755286" y="919394"/>
            <a:ext cx="2804607" cy="1375687"/>
          </a:xfrm>
          <a:prstGeom prst="rect">
            <a:avLst/>
          </a:prstGeom>
          <a:noFill/>
        </p:spPr>
        <p:txBody>
          <a:bodyPr wrap="square" lIns="179183" tIns="143346" rIns="179183" bIns="143346" rtlCol="0">
            <a:spAutoFit/>
          </a:bodyPr>
          <a:lstStyle/>
          <a:p>
            <a:pPr algn="ctr" defTabSz="913334">
              <a:lnSpc>
                <a:spcPct val="90000"/>
              </a:lnSpc>
              <a:defRPr/>
            </a:pPr>
            <a:r>
              <a:rPr lang="en-US" sz="2745" kern="0" dirty="0"/>
              <a:t>¿Que </a:t>
            </a:r>
            <a:r>
              <a:rPr lang="en-US" sz="2745" kern="0" dirty="0" err="1"/>
              <a:t>categoría</a:t>
            </a:r>
            <a:r>
              <a:rPr lang="en-US" sz="2745" kern="0" dirty="0"/>
              <a:t>? </a:t>
            </a:r>
          </a:p>
          <a:p>
            <a:pPr algn="ctr" defTabSz="913334">
              <a:lnSpc>
                <a:spcPct val="90000"/>
              </a:lnSpc>
              <a:defRPr/>
            </a:pPr>
            <a:r>
              <a:rPr lang="en-US" sz="2353" i="1" kern="0" dirty="0">
                <a:solidFill>
                  <a:srgbClr val="7030A0"/>
                </a:solidFill>
              </a:rPr>
              <a:t>(</a:t>
            </a:r>
            <a:r>
              <a:rPr lang="en-US" sz="2353" i="1" kern="0" dirty="0" err="1">
                <a:solidFill>
                  <a:srgbClr val="7030A0"/>
                </a:solidFill>
              </a:rPr>
              <a:t>Clasificación</a:t>
            </a:r>
            <a:r>
              <a:rPr lang="en-US" sz="2353" i="1" kern="0" dirty="0">
                <a:solidFill>
                  <a:srgbClr val="7030A0"/>
                </a:solidFill>
              </a:rPr>
              <a:t>)</a:t>
            </a:r>
            <a:endParaRPr lang="en-US" sz="2745" i="1" kern="0" dirty="0">
              <a:solidFill>
                <a:srgbClr val="7030A0"/>
              </a:solidFill>
            </a:endParaRPr>
          </a:p>
        </p:txBody>
      </p:sp>
      <p:sp>
        <p:nvSpPr>
          <p:cNvPr id="17" name="TextBox 16"/>
          <p:cNvSpPr txBox="1"/>
          <p:nvPr/>
        </p:nvSpPr>
        <p:spPr>
          <a:xfrm>
            <a:off x="6931495" y="3702872"/>
            <a:ext cx="2788091" cy="1701545"/>
          </a:xfrm>
          <a:prstGeom prst="rect">
            <a:avLst/>
          </a:prstGeom>
          <a:noFill/>
        </p:spPr>
        <p:txBody>
          <a:bodyPr wrap="square" lIns="179183" tIns="143346" rIns="179183" bIns="143346" rtlCol="0">
            <a:spAutoFit/>
          </a:bodyPr>
          <a:lstStyle/>
          <a:p>
            <a:pPr algn="ctr" defTabSz="913334">
              <a:lnSpc>
                <a:spcPct val="90000"/>
              </a:lnSpc>
              <a:defRPr/>
            </a:pPr>
            <a:r>
              <a:rPr lang="en-US" sz="2745" kern="0" dirty="0" err="1"/>
              <a:t>Estructura</a:t>
            </a:r>
            <a:r>
              <a:rPr lang="en-US" sz="2745" kern="0" dirty="0"/>
              <a:t> de </a:t>
            </a:r>
            <a:r>
              <a:rPr lang="en-US" sz="2745" kern="0" dirty="0" err="1"/>
              <a:t>Datos</a:t>
            </a:r>
            <a:endParaRPr lang="en-US" sz="2745" kern="0" dirty="0"/>
          </a:p>
          <a:p>
            <a:pPr algn="ctr" defTabSz="913334">
              <a:lnSpc>
                <a:spcPct val="90000"/>
              </a:lnSpc>
              <a:defRPr/>
            </a:pPr>
            <a:r>
              <a:rPr lang="en-US" sz="2353" i="1" kern="0" dirty="0">
                <a:solidFill>
                  <a:srgbClr val="7030A0"/>
                </a:solidFill>
              </a:rPr>
              <a:t>(</a:t>
            </a:r>
            <a:r>
              <a:rPr lang="en-US" sz="2353" i="1" kern="0" dirty="0" err="1">
                <a:solidFill>
                  <a:srgbClr val="7030A0"/>
                </a:solidFill>
              </a:rPr>
              <a:t>Agrupación</a:t>
            </a:r>
            <a:r>
              <a:rPr lang="en-US" sz="2353" i="1" kern="0" dirty="0">
                <a:solidFill>
                  <a:srgbClr val="7030A0"/>
                </a:solidFill>
              </a:rPr>
              <a:t>,</a:t>
            </a:r>
          </a:p>
          <a:p>
            <a:pPr algn="ctr" defTabSz="913334">
              <a:lnSpc>
                <a:spcPct val="90000"/>
              </a:lnSpc>
              <a:defRPr/>
            </a:pPr>
            <a:r>
              <a:rPr lang="en-US" sz="2353" i="1" kern="0" dirty="0" err="1">
                <a:solidFill>
                  <a:srgbClr val="7030A0"/>
                </a:solidFill>
              </a:rPr>
              <a:t>Recomendaciones</a:t>
            </a:r>
            <a:r>
              <a:rPr lang="en-US" sz="2353" i="1" kern="0" dirty="0">
                <a:solidFill>
                  <a:srgbClr val="7030A0"/>
                </a:solidFill>
              </a:rPr>
              <a: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8943" y="4544363"/>
            <a:ext cx="2992604" cy="2192473"/>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244" y="2249017"/>
            <a:ext cx="3750687" cy="3101064"/>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7425" y="3671772"/>
            <a:ext cx="3684943" cy="2842006"/>
          </a:xfrm>
          <a:prstGeom prst="rect">
            <a:avLst/>
          </a:prstGeom>
        </p:spPr>
      </p:pic>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6236" y="1159868"/>
            <a:ext cx="2645910" cy="2178295"/>
          </a:xfrm>
          <a:prstGeom prst="rect">
            <a:avLst/>
          </a:prstGeom>
        </p:spPr>
      </p:pic>
      <p:pic>
        <p:nvPicPr>
          <p:cNvPr id="23" name="Pictur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26350" y="974400"/>
            <a:ext cx="3353069" cy="2621323"/>
          </a:xfrm>
          <a:prstGeom prst="rect">
            <a:avLst/>
          </a:prstGeom>
        </p:spPr>
      </p:pic>
      <p:sp>
        <p:nvSpPr>
          <p:cNvPr id="26" name="TextBox 25"/>
          <p:cNvSpPr txBox="1"/>
          <p:nvPr/>
        </p:nvSpPr>
        <p:spPr>
          <a:xfrm>
            <a:off x="282243" y="6312391"/>
            <a:ext cx="4078678" cy="529104"/>
          </a:xfrm>
          <a:prstGeom prst="rect">
            <a:avLst/>
          </a:prstGeom>
          <a:noFill/>
        </p:spPr>
        <p:txBody>
          <a:bodyPr wrap="none" lIns="179259" tIns="143407" rIns="179259" bIns="143407" rtlCol="0">
            <a:spAutoFit/>
          </a:bodyPr>
          <a:lstStyle/>
          <a:p>
            <a:pPr>
              <a:lnSpc>
                <a:spcPct val="90000"/>
              </a:lnSpc>
              <a:spcAft>
                <a:spcPts val="588"/>
              </a:spcAft>
            </a:pPr>
            <a:r>
              <a:rPr lang="en-US" sz="1729" dirty="0">
                <a:gradFill>
                  <a:gsLst>
                    <a:gs pos="2917">
                      <a:schemeClr val="tx1"/>
                    </a:gs>
                    <a:gs pos="30000">
                      <a:schemeClr val="tx1"/>
                    </a:gs>
                  </a:gsLst>
                  <a:lin ang="5400000" scaled="0"/>
                </a:gradFill>
                <a:latin typeface="+mj-lt"/>
              </a:rPr>
              <a:t>5 </a:t>
            </a:r>
            <a:r>
              <a:rPr lang="en-US" sz="1729" dirty="0" err="1">
                <a:gradFill>
                  <a:gsLst>
                    <a:gs pos="2917">
                      <a:schemeClr val="tx1"/>
                    </a:gs>
                    <a:gs pos="30000">
                      <a:schemeClr val="tx1"/>
                    </a:gs>
                  </a:gsLst>
                  <a:lin ang="5400000" scaled="0"/>
                </a:gradFill>
                <a:latin typeface="+mj-lt"/>
              </a:rPr>
              <a:t>preguntas</a:t>
            </a:r>
            <a:r>
              <a:rPr lang="en-US" sz="1729" dirty="0">
                <a:gradFill>
                  <a:gsLst>
                    <a:gs pos="2917">
                      <a:schemeClr val="tx1"/>
                    </a:gs>
                    <a:gs pos="30000">
                      <a:schemeClr val="tx1"/>
                    </a:gs>
                  </a:gsLst>
                  <a:lin ang="5400000" scaled="0"/>
                </a:gradFill>
                <a:latin typeface="+mj-lt"/>
              </a:rPr>
              <a:t> </a:t>
            </a:r>
            <a:r>
              <a:rPr lang="en-US" sz="1729" dirty="0" err="1">
                <a:gradFill>
                  <a:gsLst>
                    <a:gs pos="2917">
                      <a:schemeClr val="tx1"/>
                    </a:gs>
                    <a:gs pos="30000">
                      <a:schemeClr val="tx1"/>
                    </a:gs>
                  </a:gsLst>
                  <a:lin ang="5400000" scaled="0"/>
                </a:gradFill>
                <a:latin typeface="+mj-lt"/>
              </a:rPr>
              <a:t>cortesía</a:t>
            </a:r>
            <a:r>
              <a:rPr lang="en-US" sz="1729" dirty="0">
                <a:gradFill>
                  <a:gsLst>
                    <a:gs pos="2917">
                      <a:schemeClr val="tx1"/>
                    </a:gs>
                    <a:gs pos="30000">
                      <a:schemeClr val="tx1"/>
                    </a:gs>
                  </a:gsLst>
                  <a:lin ang="5400000" scaled="0"/>
                </a:gradFill>
                <a:latin typeface="+mj-lt"/>
              </a:rPr>
              <a:t> de Brandon Rohrer</a:t>
            </a:r>
          </a:p>
        </p:txBody>
      </p:sp>
    </p:spTree>
    <p:extLst>
      <p:ext uri="{BB962C8B-B14F-4D97-AF65-F5344CB8AC3E}">
        <p14:creationId xmlns:p14="http://schemas.microsoft.com/office/powerpoint/2010/main" val="113387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14" grpId="0"/>
      <p:bldP spid="6" grpId="0"/>
      <p:bldP spid="17"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929186-9730-4B55-A7BF-63AD4758622A}"/>
              </a:ext>
            </a:extLst>
          </p:cNvPr>
          <p:cNvSpPr>
            <a:spLocks noGrp="1"/>
          </p:cNvSpPr>
          <p:nvPr>
            <p:ph type="title"/>
          </p:nvPr>
        </p:nvSpPr>
        <p:spPr>
          <a:xfrm>
            <a:off x="194537" y="2522021"/>
            <a:ext cx="11563377" cy="1813958"/>
          </a:xfrm>
        </p:spPr>
        <p:txBody>
          <a:bodyPr/>
          <a:lstStyle/>
          <a:p>
            <a:r>
              <a:rPr lang="en-US" sz="5882" dirty="0" err="1"/>
              <a:t>Todo</a:t>
            </a:r>
            <a:r>
              <a:rPr lang="en-US" sz="5882" dirty="0"/>
              <a:t> </a:t>
            </a:r>
            <a:r>
              <a:rPr lang="en-US" sz="5882" dirty="0" err="1"/>
              <a:t>esto</a:t>
            </a:r>
            <a:r>
              <a:rPr lang="en-US" sz="5882" dirty="0"/>
              <a:t> se </a:t>
            </a:r>
            <a:r>
              <a:rPr lang="en-US" sz="5882" dirty="0" err="1"/>
              <a:t>consigue</a:t>
            </a:r>
            <a:r>
              <a:rPr lang="en-US" sz="5882" dirty="0"/>
              <a:t> gracias al </a:t>
            </a:r>
            <a:r>
              <a:rPr lang="en-US" sz="5882" dirty="0" err="1"/>
              <a:t>aprendizaje</a:t>
            </a:r>
            <a:r>
              <a:rPr lang="en-US" sz="5882" dirty="0"/>
              <a:t> </a:t>
            </a:r>
            <a:r>
              <a:rPr lang="en-US" sz="5882" dirty="0" err="1"/>
              <a:t>automático</a:t>
            </a:r>
            <a:r>
              <a:rPr lang="en-US" sz="5882" dirty="0"/>
              <a:t>…</a:t>
            </a:r>
          </a:p>
        </p:txBody>
      </p:sp>
    </p:spTree>
    <p:extLst>
      <p:ext uri="{BB962C8B-B14F-4D97-AF65-F5344CB8AC3E}">
        <p14:creationId xmlns:p14="http://schemas.microsoft.com/office/powerpoint/2010/main" val="384519438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A9621-7AE8-4D12-9315-1F467C22C803}"/>
              </a:ext>
            </a:extLst>
          </p:cNvPr>
          <p:cNvSpPr>
            <a:spLocks noGrp="1"/>
          </p:cNvSpPr>
          <p:nvPr>
            <p:ph type="title"/>
          </p:nvPr>
        </p:nvSpPr>
        <p:spPr>
          <a:xfrm>
            <a:off x="358570" y="648906"/>
            <a:ext cx="6989634" cy="936310"/>
          </a:xfrm>
        </p:spPr>
        <p:txBody>
          <a:bodyPr wrap="square" anchor="t">
            <a:normAutofit/>
          </a:bodyPr>
          <a:lstStyle/>
          <a:p>
            <a:r>
              <a:rPr lang="es-MX" sz="4700">
                <a:cs typeface="Segoe UI"/>
              </a:rPr>
              <a:t>¿Cuál es la diferencia?</a:t>
            </a:r>
          </a:p>
        </p:txBody>
      </p:sp>
      <p:pic>
        <p:nvPicPr>
          <p:cNvPr id="4" name="Picture 4">
            <a:extLst>
              <a:ext uri="{FF2B5EF4-FFF2-40B4-BE49-F238E27FC236}">
                <a16:creationId xmlns:a16="http://schemas.microsoft.com/office/drawing/2014/main" id="{948AB394-6A6C-4FB4-9EF2-1725F1DD4D2F}"/>
              </a:ext>
            </a:extLst>
          </p:cNvPr>
          <p:cNvPicPr>
            <a:picLocks noChangeAspect="1"/>
          </p:cNvPicPr>
          <p:nvPr/>
        </p:nvPicPr>
        <p:blipFill>
          <a:blip r:embed="rId3"/>
          <a:stretch>
            <a:fillRect/>
          </a:stretch>
        </p:blipFill>
        <p:spPr>
          <a:xfrm>
            <a:off x="6229350" y="1801435"/>
            <a:ext cx="6095689" cy="3367868"/>
          </a:xfrm>
          <a:prstGeom prst="rect">
            <a:avLst/>
          </a:prstGeom>
          <a:noFill/>
        </p:spPr>
      </p:pic>
      <p:sp>
        <p:nvSpPr>
          <p:cNvPr id="3" name="Text Placeholder 2">
            <a:extLst>
              <a:ext uri="{FF2B5EF4-FFF2-40B4-BE49-F238E27FC236}">
                <a16:creationId xmlns:a16="http://schemas.microsoft.com/office/drawing/2014/main" id="{96B48D12-CDA1-4E4B-AFAF-6C850B07B750}"/>
              </a:ext>
            </a:extLst>
          </p:cNvPr>
          <p:cNvSpPr>
            <a:spLocks noGrp="1"/>
          </p:cNvSpPr>
          <p:nvPr>
            <p:ph type="body" sz="quarter" idx="11"/>
          </p:nvPr>
        </p:nvSpPr>
        <p:spPr>
          <a:xfrm>
            <a:off x="358569" y="2062070"/>
            <a:ext cx="5378450" cy="3424237"/>
          </a:xfrm>
        </p:spPr>
        <p:txBody>
          <a:bodyPr vert="horz" wrap="square" lIns="91440" tIns="91440" rIns="91440" bIns="91440" rtlCol="0" anchor="t">
            <a:normAutofit fontScale="92500"/>
          </a:bodyPr>
          <a:lstStyle/>
          <a:p>
            <a:pPr marL="0" indent="0">
              <a:buNone/>
            </a:pPr>
            <a:endParaRPr lang="es-MX" sz="1950" dirty="0">
              <a:cs typeface="Segoe UI"/>
            </a:endParaRPr>
          </a:p>
          <a:p>
            <a:pPr marL="447675" lvl="1" indent="-223520"/>
            <a:r>
              <a:rPr lang="es-MX" sz="1950" dirty="0"/>
              <a:t>El campo general de la Inteligencia Artificial incluye Machine </a:t>
            </a:r>
            <a:r>
              <a:rPr lang="es-MX" sz="1950" dirty="0" err="1"/>
              <a:t>Learning</a:t>
            </a:r>
            <a:r>
              <a:rPr lang="es-MX" sz="1950" dirty="0"/>
              <a:t>, el uso de redes neuronales y el aprendizaje profundo.   </a:t>
            </a:r>
            <a:endParaRPr lang="es-MX" sz="1950" dirty="0">
              <a:cs typeface="Segoe UI"/>
            </a:endParaRPr>
          </a:p>
          <a:p>
            <a:pPr marL="447675" lvl="1" indent="-223520"/>
            <a:r>
              <a:rPr lang="es-MX" sz="1950" dirty="0">
                <a:cs typeface="Segoe UI"/>
              </a:rPr>
              <a:t>Machine </a:t>
            </a:r>
            <a:r>
              <a:rPr lang="es-MX" sz="1950" dirty="0" err="1">
                <a:cs typeface="Segoe UI"/>
              </a:rPr>
              <a:t>Learning</a:t>
            </a:r>
            <a:r>
              <a:rPr lang="es-MX" sz="1950" dirty="0">
                <a:cs typeface="Segoe UI"/>
              </a:rPr>
              <a:t> es un subconjunto de la IA, y a menudo implica la creación de modelos construidos desde cero o construidos </a:t>
            </a:r>
            <a:r>
              <a:rPr lang="es-MX" sz="1950" dirty="0">
                <a:ea typeface="+mn-lt"/>
                <a:cs typeface="+mn-lt"/>
              </a:rPr>
              <a:t>con modelos previamente entrenados.</a:t>
            </a:r>
          </a:p>
          <a:p>
            <a:pPr marL="447675" lvl="1" indent="-223520"/>
            <a:r>
              <a:rPr lang="es-MX" sz="1950" dirty="0">
                <a:cs typeface="Segoe UI"/>
              </a:rPr>
              <a:t>Estos campos abarcan tanto las ciencias de la computación como las matemáticas en diversos grados. </a:t>
            </a:r>
          </a:p>
          <a:p>
            <a:pPr marL="447675" lvl="1" indent="-223520"/>
            <a:endParaRPr lang="es-MX" sz="1950" dirty="0">
              <a:cs typeface="Segoe UI"/>
            </a:endParaRPr>
          </a:p>
          <a:p>
            <a:pPr marL="223520" indent="-223520"/>
            <a:endParaRPr lang="es-MX" sz="1950" dirty="0">
              <a:cs typeface="Segoe UI"/>
            </a:endParaRPr>
          </a:p>
        </p:txBody>
      </p:sp>
      <p:sp>
        <p:nvSpPr>
          <p:cNvPr id="5" name="CuadroTexto 4">
            <a:extLst>
              <a:ext uri="{FF2B5EF4-FFF2-40B4-BE49-F238E27FC236}">
                <a16:creationId xmlns:a16="http://schemas.microsoft.com/office/drawing/2014/main" id="{59AA5252-2EBC-3E4B-17E9-99ABA9A5D4BF}"/>
              </a:ext>
            </a:extLst>
          </p:cNvPr>
          <p:cNvSpPr txBox="1"/>
          <p:nvPr/>
        </p:nvSpPr>
        <p:spPr>
          <a:xfrm>
            <a:off x="7991475" y="2062070"/>
            <a:ext cx="1743075" cy="322002"/>
          </a:xfrm>
          <a:prstGeom prst="rect">
            <a:avLst/>
          </a:prstGeom>
          <a:solidFill>
            <a:schemeClr val="tx1">
              <a:lumMod val="20000"/>
              <a:lumOff val="80000"/>
            </a:schemeClr>
          </a:solidFill>
          <a:ln>
            <a:noFill/>
          </a:ln>
        </p:spPr>
        <p:txBody>
          <a:bodyPr wrap="square" lIns="36000" tIns="36000" rIns="36000" bIns="36000" rtlCol="0">
            <a:spAutoFit/>
          </a:bodyPr>
          <a:lstStyle/>
          <a:p>
            <a:pPr>
              <a:lnSpc>
                <a:spcPct val="90000"/>
              </a:lnSpc>
              <a:spcAft>
                <a:spcPts val="600"/>
              </a:spcAft>
            </a:pPr>
            <a:r>
              <a:rPr lang="es-MX" dirty="0">
                <a:gradFill>
                  <a:gsLst>
                    <a:gs pos="2917">
                      <a:schemeClr val="tx1"/>
                    </a:gs>
                    <a:gs pos="30000">
                      <a:schemeClr val="tx1"/>
                    </a:gs>
                  </a:gsLst>
                  <a:lin ang="5400000" scaled="0"/>
                </a:gradFill>
                <a:latin typeface="Agency FB" panose="020B0503020202020204" pitchFamily="34" charset="0"/>
              </a:rPr>
              <a:t>Inteligencia Artificial.</a:t>
            </a:r>
          </a:p>
        </p:txBody>
      </p:sp>
      <p:sp>
        <p:nvSpPr>
          <p:cNvPr id="6" name="CuadroTexto 5">
            <a:extLst>
              <a:ext uri="{FF2B5EF4-FFF2-40B4-BE49-F238E27FC236}">
                <a16:creationId xmlns:a16="http://schemas.microsoft.com/office/drawing/2014/main" id="{D3A21916-7C20-4D6C-A1D6-C5AACC2B276C}"/>
              </a:ext>
            </a:extLst>
          </p:cNvPr>
          <p:cNvSpPr txBox="1"/>
          <p:nvPr/>
        </p:nvSpPr>
        <p:spPr>
          <a:xfrm>
            <a:off x="7652658" y="2489972"/>
            <a:ext cx="2769123" cy="322002"/>
          </a:xfrm>
          <a:prstGeom prst="rect">
            <a:avLst/>
          </a:prstGeom>
          <a:solidFill>
            <a:srgbClr val="B4C7E7"/>
          </a:solidFill>
          <a:ln>
            <a:noFill/>
          </a:ln>
        </p:spPr>
        <p:txBody>
          <a:bodyPr wrap="square" lIns="36000" tIns="36000" rIns="36000" bIns="36000" rtlCol="0">
            <a:spAutoFit/>
          </a:bodyPr>
          <a:lstStyle/>
          <a:p>
            <a:pPr>
              <a:lnSpc>
                <a:spcPct val="90000"/>
              </a:lnSpc>
              <a:spcAft>
                <a:spcPts val="600"/>
              </a:spcAft>
            </a:pPr>
            <a:r>
              <a:rPr lang="es-MX" dirty="0">
                <a:gradFill>
                  <a:gsLst>
                    <a:gs pos="2917">
                      <a:schemeClr val="tx1"/>
                    </a:gs>
                    <a:gs pos="30000">
                      <a:schemeClr val="tx1"/>
                    </a:gs>
                  </a:gsLst>
                  <a:lin ang="5400000" scaled="0"/>
                </a:gradFill>
                <a:latin typeface="Agency FB" panose="020B0503020202020204" pitchFamily="34" charset="0"/>
              </a:rPr>
              <a:t>Aprendizaje Automático (ML)</a:t>
            </a:r>
          </a:p>
        </p:txBody>
      </p:sp>
      <p:sp>
        <p:nvSpPr>
          <p:cNvPr id="7" name="CuadroTexto 6">
            <a:extLst>
              <a:ext uri="{FF2B5EF4-FFF2-40B4-BE49-F238E27FC236}">
                <a16:creationId xmlns:a16="http://schemas.microsoft.com/office/drawing/2014/main" id="{7E5207BF-5DD2-FAE7-E277-93CD04486654}"/>
              </a:ext>
            </a:extLst>
          </p:cNvPr>
          <p:cNvSpPr txBox="1"/>
          <p:nvPr/>
        </p:nvSpPr>
        <p:spPr>
          <a:xfrm>
            <a:off x="8205632" y="2879942"/>
            <a:ext cx="2021044" cy="322002"/>
          </a:xfrm>
          <a:prstGeom prst="rect">
            <a:avLst/>
          </a:prstGeom>
          <a:solidFill>
            <a:srgbClr val="FFC000"/>
          </a:solidFill>
          <a:ln>
            <a:noFill/>
          </a:ln>
        </p:spPr>
        <p:txBody>
          <a:bodyPr wrap="square" lIns="36000" tIns="36000" rIns="36000" bIns="36000" rtlCol="0">
            <a:spAutoFit/>
          </a:bodyPr>
          <a:lstStyle/>
          <a:p>
            <a:pPr>
              <a:lnSpc>
                <a:spcPct val="90000"/>
              </a:lnSpc>
              <a:spcAft>
                <a:spcPts val="600"/>
              </a:spcAft>
            </a:pPr>
            <a:r>
              <a:rPr lang="es-MX" dirty="0">
                <a:gradFill>
                  <a:gsLst>
                    <a:gs pos="2917">
                      <a:schemeClr val="tx1"/>
                    </a:gs>
                    <a:gs pos="30000">
                      <a:schemeClr val="tx1"/>
                    </a:gs>
                  </a:gsLst>
                  <a:lin ang="5400000" scaled="0"/>
                </a:gradFill>
                <a:latin typeface="Agency FB" panose="020B0503020202020204" pitchFamily="34" charset="0"/>
              </a:rPr>
              <a:t>Redes Neuronales</a:t>
            </a:r>
          </a:p>
        </p:txBody>
      </p:sp>
      <p:sp>
        <p:nvSpPr>
          <p:cNvPr id="8" name="CuadroTexto 7">
            <a:extLst>
              <a:ext uri="{FF2B5EF4-FFF2-40B4-BE49-F238E27FC236}">
                <a16:creationId xmlns:a16="http://schemas.microsoft.com/office/drawing/2014/main" id="{0D45F3A1-6CEA-0125-3437-CF8B066A094F}"/>
              </a:ext>
            </a:extLst>
          </p:cNvPr>
          <p:cNvSpPr txBox="1"/>
          <p:nvPr/>
        </p:nvSpPr>
        <p:spPr>
          <a:xfrm>
            <a:off x="8266671" y="3393756"/>
            <a:ext cx="1744103" cy="322002"/>
          </a:xfrm>
          <a:prstGeom prst="rect">
            <a:avLst/>
          </a:prstGeom>
          <a:solidFill>
            <a:srgbClr val="FF0000"/>
          </a:solidFill>
          <a:ln>
            <a:noFill/>
          </a:ln>
        </p:spPr>
        <p:txBody>
          <a:bodyPr wrap="square" lIns="36000" tIns="36000" rIns="36000" bIns="36000" rtlCol="0">
            <a:spAutoFit/>
          </a:bodyPr>
          <a:lstStyle/>
          <a:p>
            <a:pPr>
              <a:lnSpc>
                <a:spcPct val="90000"/>
              </a:lnSpc>
              <a:spcAft>
                <a:spcPts val="600"/>
              </a:spcAft>
            </a:pPr>
            <a:r>
              <a:rPr lang="es-MX" dirty="0">
                <a:gradFill>
                  <a:gsLst>
                    <a:gs pos="2917">
                      <a:schemeClr val="tx1"/>
                    </a:gs>
                    <a:gs pos="30000">
                      <a:schemeClr val="tx1"/>
                    </a:gs>
                  </a:gsLst>
                  <a:lin ang="5400000" scaled="0"/>
                </a:gradFill>
                <a:latin typeface="Agency FB" panose="020B0503020202020204" pitchFamily="34" charset="0"/>
              </a:rPr>
              <a:t>Aprendizaje Profundo</a:t>
            </a:r>
          </a:p>
        </p:txBody>
      </p:sp>
      <p:sp>
        <p:nvSpPr>
          <p:cNvPr id="10" name="CuadroTexto 9">
            <a:extLst>
              <a:ext uri="{FF2B5EF4-FFF2-40B4-BE49-F238E27FC236}">
                <a16:creationId xmlns:a16="http://schemas.microsoft.com/office/drawing/2014/main" id="{8C467A7B-806D-D209-0AAB-2379C0015867}"/>
              </a:ext>
            </a:extLst>
          </p:cNvPr>
          <p:cNvSpPr txBox="1"/>
          <p:nvPr/>
        </p:nvSpPr>
        <p:spPr>
          <a:xfrm>
            <a:off x="10937486" y="2587966"/>
            <a:ext cx="959239" cy="322002"/>
          </a:xfrm>
          <a:prstGeom prst="rect">
            <a:avLst/>
          </a:prstGeom>
          <a:solidFill>
            <a:srgbClr val="FFC000"/>
          </a:solidFill>
          <a:ln>
            <a:noFill/>
          </a:ln>
        </p:spPr>
        <p:txBody>
          <a:bodyPr wrap="square" lIns="36000" tIns="36000" rIns="36000" bIns="36000" rtlCol="0">
            <a:spAutoFit/>
          </a:bodyPr>
          <a:lstStyle/>
          <a:p>
            <a:pPr>
              <a:lnSpc>
                <a:spcPct val="90000"/>
              </a:lnSpc>
              <a:spcAft>
                <a:spcPts val="600"/>
              </a:spcAft>
            </a:pPr>
            <a:r>
              <a:rPr lang="es-MX" dirty="0">
                <a:gradFill>
                  <a:gsLst>
                    <a:gs pos="2917">
                      <a:schemeClr val="tx1"/>
                    </a:gs>
                    <a:gs pos="30000">
                      <a:schemeClr val="tx1"/>
                    </a:gs>
                  </a:gsLst>
                  <a:lin ang="5400000" scaled="0"/>
                </a:gradFill>
                <a:latin typeface="Agency FB" panose="020B0503020202020204" pitchFamily="34" charset="0"/>
              </a:rPr>
              <a:t>Estadísticas</a:t>
            </a:r>
          </a:p>
        </p:txBody>
      </p:sp>
      <p:sp>
        <p:nvSpPr>
          <p:cNvPr id="11" name="CuadroTexto 10">
            <a:extLst>
              <a:ext uri="{FF2B5EF4-FFF2-40B4-BE49-F238E27FC236}">
                <a16:creationId xmlns:a16="http://schemas.microsoft.com/office/drawing/2014/main" id="{F109D916-8231-DEFC-D660-703DC12D7BEB}"/>
              </a:ext>
            </a:extLst>
          </p:cNvPr>
          <p:cNvSpPr txBox="1"/>
          <p:nvPr/>
        </p:nvSpPr>
        <p:spPr>
          <a:xfrm>
            <a:off x="8653463" y="4804707"/>
            <a:ext cx="976312" cy="460502"/>
          </a:xfrm>
          <a:prstGeom prst="rect">
            <a:avLst/>
          </a:prstGeom>
          <a:solidFill>
            <a:schemeClr val="bg1"/>
          </a:solidFill>
          <a:ln>
            <a:noFill/>
          </a:ln>
        </p:spPr>
        <p:txBody>
          <a:bodyPr wrap="square" lIns="36000" tIns="36000" rIns="36000" bIns="36000" rtlCol="0">
            <a:spAutoFit/>
          </a:bodyPr>
          <a:lstStyle/>
          <a:p>
            <a:pPr algn="ctr">
              <a:lnSpc>
                <a:spcPct val="90000"/>
              </a:lnSpc>
              <a:spcAft>
                <a:spcPts val="600"/>
              </a:spcAft>
            </a:pPr>
            <a:r>
              <a:rPr lang="es-MX" sz="1400" dirty="0">
                <a:gradFill>
                  <a:gsLst>
                    <a:gs pos="2917">
                      <a:schemeClr val="tx1"/>
                    </a:gs>
                    <a:gs pos="30000">
                      <a:schemeClr val="tx1"/>
                    </a:gs>
                  </a:gsLst>
                  <a:lin ang="5400000" scaled="0"/>
                </a:gradFill>
                <a:latin typeface="Agency FB" panose="020B0503020202020204" pitchFamily="34" charset="0"/>
              </a:rPr>
              <a:t>Ciencias de la Computación</a:t>
            </a:r>
          </a:p>
        </p:txBody>
      </p:sp>
      <p:sp>
        <p:nvSpPr>
          <p:cNvPr id="12" name="CuadroTexto 11">
            <a:extLst>
              <a:ext uri="{FF2B5EF4-FFF2-40B4-BE49-F238E27FC236}">
                <a16:creationId xmlns:a16="http://schemas.microsoft.com/office/drawing/2014/main" id="{8FF270EF-7484-AAFB-310A-F7AF00F9FCFD}"/>
              </a:ext>
            </a:extLst>
          </p:cNvPr>
          <p:cNvSpPr txBox="1"/>
          <p:nvPr/>
        </p:nvSpPr>
        <p:spPr>
          <a:xfrm>
            <a:off x="10421781" y="4804707"/>
            <a:ext cx="809624" cy="266602"/>
          </a:xfrm>
          <a:prstGeom prst="rect">
            <a:avLst/>
          </a:prstGeom>
          <a:solidFill>
            <a:schemeClr val="bg1"/>
          </a:solidFill>
          <a:ln>
            <a:noFill/>
          </a:ln>
        </p:spPr>
        <p:txBody>
          <a:bodyPr wrap="square" lIns="36000" tIns="36000" rIns="36000" bIns="36000" rtlCol="0">
            <a:spAutoFit/>
          </a:bodyPr>
          <a:lstStyle/>
          <a:p>
            <a:pPr algn="ctr">
              <a:lnSpc>
                <a:spcPct val="90000"/>
              </a:lnSpc>
              <a:spcAft>
                <a:spcPts val="600"/>
              </a:spcAft>
            </a:pPr>
            <a:r>
              <a:rPr lang="es-MX" sz="1400" dirty="0">
                <a:gradFill>
                  <a:gsLst>
                    <a:gs pos="2917">
                      <a:schemeClr val="tx1"/>
                    </a:gs>
                    <a:gs pos="30000">
                      <a:schemeClr val="tx1"/>
                    </a:gs>
                  </a:gsLst>
                  <a:lin ang="5400000" scaled="0"/>
                </a:gradFill>
                <a:latin typeface="Agency FB" panose="020B0503020202020204" pitchFamily="34" charset="0"/>
              </a:rPr>
              <a:t>Matemáticas</a:t>
            </a:r>
          </a:p>
        </p:txBody>
      </p:sp>
    </p:spTree>
    <p:extLst>
      <p:ext uri="{BB962C8B-B14F-4D97-AF65-F5344CB8AC3E}">
        <p14:creationId xmlns:p14="http://schemas.microsoft.com/office/powerpoint/2010/main" val="16080414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5A8C165-E718-461D-A5E0-A7464013F247}"/>
              </a:ext>
            </a:extLst>
          </p:cNvPr>
          <p:cNvSpPr txBox="1"/>
          <p:nvPr/>
        </p:nvSpPr>
        <p:spPr>
          <a:xfrm>
            <a:off x="3375014" y="196381"/>
            <a:ext cx="4327451" cy="995519"/>
          </a:xfrm>
          <a:prstGeom prst="rect">
            <a:avLst/>
          </a:prstGeom>
          <a:noFill/>
        </p:spPr>
        <p:txBody>
          <a:bodyPr wrap="square" lIns="179183" tIns="143346" rIns="179183" bIns="143346" rtlCol="0">
            <a:spAutoFit/>
          </a:bodyPr>
          <a:lstStyle/>
          <a:p>
            <a:pPr algn="ctr" defTabSz="913334">
              <a:lnSpc>
                <a:spcPct val="90000"/>
              </a:lnSpc>
              <a:defRPr/>
            </a:pPr>
            <a:r>
              <a:rPr lang="en-US" sz="2745" kern="0" dirty="0"/>
              <a:t>¿</a:t>
            </a:r>
            <a:r>
              <a:rPr lang="en-US" sz="2745" kern="0" dirty="0" err="1"/>
              <a:t>Qué</a:t>
            </a:r>
            <a:r>
              <a:rPr lang="en-US" sz="2745" kern="0" dirty="0"/>
              <a:t> </a:t>
            </a:r>
            <a:r>
              <a:rPr lang="en-US" sz="2745" kern="0" dirty="0" err="1"/>
              <a:t>categoría</a:t>
            </a:r>
            <a:r>
              <a:rPr lang="en-US" sz="2745" kern="0" dirty="0"/>
              <a:t>?</a:t>
            </a:r>
          </a:p>
          <a:p>
            <a:pPr algn="ctr" defTabSz="913334">
              <a:lnSpc>
                <a:spcPct val="90000"/>
              </a:lnSpc>
              <a:defRPr/>
            </a:pPr>
            <a:r>
              <a:rPr lang="en-US" sz="2353" i="1" kern="0" dirty="0">
                <a:solidFill>
                  <a:srgbClr val="7030A0"/>
                </a:solidFill>
              </a:rPr>
              <a:t>(</a:t>
            </a:r>
            <a:r>
              <a:rPr lang="en-US" sz="2353" i="1" kern="0" dirty="0" err="1">
                <a:solidFill>
                  <a:srgbClr val="7030A0"/>
                </a:solidFill>
              </a:rPr>
              <a:t>Clasificación</a:t>
            </a:r>
            <a:r>
              <a:rPr lang="en-US" sz="2353" i="1" kern="0" dirty="0">
                <a:solidFill>
                  <a:srgbClr val="7030A0"/>
                </a:solidFill>
              </a:rPr>
              <a:t>)</a:t>
            </a:r>
            <a:endParaRPr lang="en-US" sz="2745" i="1" kern="0" dirty="0">
              <a:solidFill>
                <a:srgbClr val="7030A0"/>
              </a:solidFill>
            </a:endParaRPr>
          </a:p>
        </p:txBody>
      </p:sp>
      <p:pic>
        <p:nvPicPr>
          <p:cNvPr id="5" name="Picture 4">
            <a:extLst>
              <a:ext uri="{FF2B5EF4-FFF2-40B4-BE49-F238E27FC236}">
                <a16:creationId xmlns:a16="http://schemas.microsoft.com/office/drawing/2014/main" id="{52D6E31F-7060-4049-B49D-BF00778E1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0213" y="1857203"/>
            <a:ext cx="4640633" cy="3836870"/>
          </a:xfrm>
          <a:prstGeom prst="rect">
            <a:avLst/>
          </a:prstGeom>
        </p:spPr>
      </p:pic>
    </p:spTree>
    <p:extLst>
      <p:ext uri="{BB962C8B-B14F-4D97-AF65-F5344CB8AC3E}">
        <p14:creationId xmlns:p14="http://schemas.microsoft.com/office/powerpoint/2010/main" val="1338618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3.xml><?xml version="1.0" encoding="utf-8"?>
<a:theme xmlns:a="http://schemas.openxmlformats.org/drawingml/2006/main" name="1_5-50111_Build 2017_LIGHT GRAY TEMPLATE">
  <a:themeElements>
    <a:clrScheme name="Build 2017 Colors">
      <a:dk1>
        <a:srgbClr val="505050"/>
      </a:dk1>
      <a:lt1>
        <a:srgbClr val="FFFFFF"/>
      </a:lt1>
      <a:dk2>
        <a:srgbClr val="0078D7"/>
      </a:dk2>
      <a:lt2>
        <a:srgbClr val="EAEAEA"/>
      </a:lt2>
      <a:accent1>
        <a:srgbClr val="0078D7"/>
      </a:accent1>
      <a:accent2>
        <a:srgbClr val="00BCF2"/>
      </a:accent2>
      <a:accent3>
        <a:srgbClr val="505050"/>
      </a:accent3>
      <a:accent4>
        <a:srgbClr val="002050"/>
      </a:accent4>
      <a:accent5>
        <a:srgbClr val="FFB900"/>
      </a:accent5>
      <a:accent6>
        <a:srgbClr val="D2D2D2"/>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2017_Template.potx" id="{5417D3E2-C3A5-48BF-8802-FB8B38AE9E9C}" vid="{3B9D3600-BA2F-499E-9B74-B0493B08579C}"/>
    </a:ext>
  </a:extLst>
</a:theme>
</file>

<file path=ppt/theme/theme4.xml><?xml version="1.0" encoding="utf-8"?>
<a:theme xmlns:a="http://schemas.openxmlformats.org/drawingml/2006/main" name="5-50111_Build 2017_LIGHT GRAY TEMPLATE">
  <a:themeElements>
    <a:clrScheme name="Custom 3">
      <a:dk1>
        <a:srgbClr val="505050"/>
      </a:dk1>
      <a:lt1>
        <a:srgbClr val="FFFFFF"/>
      </a:lt1>
      <a:dk2>
        <a:srgbClr val="0078D7"/>
      </a:dk2>
      <a:lt2>
        <a:srgbClr val="EAEAEA"/>
      </a:lt2>
      <a:accent1>
        <a:srgbClr val="0078D7"/>
      </a:accent1>
      <a:accent2>
        <a:srgbClr val="00BCF2"/>
      </a:accent2>
      <a:accent3>
        <a:srgbClr val="505050"/>
      </a:accent3>
      <a:accent4>
        <a:srgbClr val="002050"/>
      </a:accent4>
      <a:accent5>
        <a:srgbClr val="FFB900"/>
      </a:accent5>
      <a:accent6>
        <a:srgbClr val="D2D2D2"/>
      </a:accent6>
      <a:hlink>
        <a:srgbClr val="FFFFFF"/>
      </a:hlink>
      <a:folHlink>
        <a:srgbClr val="FFFFF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2017_Template.potx" id="{5417D3E2-C3A5-48BF-8802-FB8B38AE9E9C}" vid="{3B9D3600-BA2F-499E-9B74-B0493B08579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10.xml><?xml version="1.0" encoding="utf-8"?>
<p:properties xmlns:p="http://schemas.microsoft.com/office/2006/metadata/properties" xmlns:xsi="http://www.w3.org/2001/XMLSchema-instance" xmlns:pc="http://schemas.microsoft.com/office/infopath/2007/PartnerControls">
  <documentManagement/>
</p:properties>
</file>

<file path=customXml/item11.xml><?xml version="1.0" encoding="utf-8"?>
<p:properties xmlns:p="http://schemas.microsoft.com/office/2006/metadata/properties" xmlns:xsi="http://www.w3.org/2001/XMLSchema-instance" xmlns:pc="http://schemas.microsoft.com/office/infopath/2007/PartnerControls">
  <documentManagement/>
</p:properties>
</file>

<file path=customXml/item12.xml><?xml version="1.0" encoding="utf-8"?>
<?mso-contentType ?>
<FormTemplates xmlns="http://schemas.microsoft.com/sharepoint/v3/contenttype/forms">
  <Display>DocumentLibraryForm</Display>
  <Edit>DocumentLibraryForm</Edit>
  <New>DocumentLibraryForm</New>
</FormTemplates>
</file>

<file path=customXml/item13.xml><?xml version="1.0" encoding="utf-8"?>
<p:properties xmlns:p="http://schemas.microsoft.com/office/2006/metadata/properties" xmlns:xsi="http://www.w3.org/2001/XMLSchema-instance" xmlns:pc="http://schemas.microsoft.com/office/infopath/2007/PartnerControls">
  <documentManagement/>
</p:properties>
</file>

<file path=customXml/item14.xml><?xml version="1.0" encoding="utf-8"?>
<?mso-contentType ?>
<FormTemplates xmlns="http://schemas.microsoft.com/sharepoint/v3/contenttype/forms">
  <Display>DocumentLibraryForm</Display>
  <Edit>DocumentLibraryForm</Edit>
  <New>DocumentLibraryForm</New>
</FormTemplates>
</file>

<file path=customXml/item15.xml><?xml version="1.0" encoding="utf-8"?>
<?mso-contentType ?>
<FormTemplates xmlns="http://schemas.microsoft.com/sharepoint/v3/contenttype/forms">
  <Display>DocumentLibraryForm</Display>
  <Edit>DocumentLibraryForm</Edit>
  <New>DocumentLibraryForm</New>
</FormTemplates>
</file>

<file path=customXml/item16.xml><?xml version="1.0" encoding="utf-8"?>
<?mso-contentType ?>
<FormTemplates xmlns="http://schemas.microsoft.com/sharepoint/v3/contenttype/forms">
  <Display>DocumentLibraryForm</Display>
  <Edit>DocumentLibraryForm</Edit>
  <New>DocumentLibraryForm</New>
</FormTemplates>
</file>

<file path=customXml/item17.xml><?xml version="1.0" encoding="utf-8"?>
<p:properties xmlns:p="http://schemas.microsoft.com/office/2006/metadata/properties" xmlns:xsi="http://www.w3.org/2001/XMLSchema-instance" xmlns:pc="http://schemas.microsoft.com/office/infopath/2007/PartnerControls">
  <documentManagement/>
</p:properties>
</file>

<file path=customXml/item18.xml><?xml version="1.0" encoding="utf-8"?>
<?mso-contentType ?>
<FormTemplates xmlns="http://schemas.microsoft.com/sharepoint/v3/contenttype/forms">
  <Display>DocumentLibraryForm</Display>
  <Edit>DocumentLibraryForm</Edit>
  <New>DocumentLibraryForm</New>
</FormTemplates>
</file>

<file path=customXml/item19.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20.xml><?xml version="1.0" encoding="utf-8"?>
<p:properties xmlns:p="http://schemas.microsoft.com/office/2006/metadata/properties" xmlns:xsi="http://www.w3.org/2001/XMLSchema-instance" xmlns:pc="http://schemas.microsoft.com/office/infopath/2007/PartnerControls">
  <documentManagement/>
</p:properties>
</file>

<file path=customXml/item21.xml><?xml version="1.0" encoding="utf-8"?>
<p:properties xmlns:p="http://schemas.microsoft.com/office/2006/metadata/properties" xmlns:xsi="http://www.w3.org/2001/XMLSchema-instance" xmlns:pc="http://schemas.microsoft.com/office/infopath/2007/PartnerControls">
  <documentManagement/>
</p:properties>
</file>

<file path=customXml/item22.xml><?xml version="1.0" encoding="utf-8"?>
<p:properties xmlns:p="http://schemas.microsoft.com/office/2006/metadata/properties" xmlns:xsi="http://www.w3.org/2001/XMLSchema-instance" xmlns:pc="http://schemas.microsoft.com/office/infopath/2007/PartnerControls">
  <documentManagement/>
</p:properties>
</file>

<file path=customXml/item23.xml><?xml version="1.0" encoding="utf-8"?>
<Control xmlns="http://schemas.microsoft.com/VisualStudio/2011/storyboarding/control">
  <Id Name="369f9055-6b6c-48b9-9320-5df2d46c430a" Revision="1" Stencil="7276b9ef-3953-4dce-a89b-ed85f20b8b93" StencilVersion="1.0"/>
</Control>
</file>

<file path=customXml/item24.xml><?xml version="1.0" encoding="utf-8"?>
<?mso-contentType ?>
<FormTemplates xmlns="http://schemas.microsoft.com/sharepoint/v3/contenttype/forms">
  <Display>DocumentLibraryForm</Display>
  <Edit>DocumentLibraryForm</Edit>
  <New>DocumentLibraryForm</New>
</FormTemplates>
</file>

<file path=customXml/item25.xml><?xml version="1.0" encoding="utf-8"?>
<Control xmlns="http://schemas.microsoft.com/VisualStudio/2011/storyboarding/control">
  <Id Name="fb22c541-ded0-47fa-8877-83a4c2d16227" Revision="1" Stencil="7276b9ef-3953-4dce-a89b-ed85f20b8b93" StencilVersion="1.0"/>
</Control>
</file>

<file path=customXml/item26.xml><?xml version="1.0" encoding="utf-8"?>
<Control xmlns="http://schemas.microsoft.com/VisualStudio/2011/storyboarding/control">
  <Id Name="a53d73d2-368b-429e-b817-1324eec1382c" Revision="1" Stencil="7276b9ef-3953-4dce-a89b-ed85f20b8b93" StencilVersion="1.0"/>
</Control>
</file>

<file path=customXml/item27.xml><?xml version="1.0" encoding="utf-8"?>
<Control xmlns="http://schemas.microsoft.com/VisualStudio/2011/storyboarding/control">
  <Id Name="369f9055-6b6c-48b9-9320-5df2d46c430a" Revision="1" Stencil="7276b9ef-3953-4dce-a89b-ed85f20b8b93" StencilVersion="1.0"/>
</Control>
</file>

<file path=customXml/item28.xml><?xml version="1.0" encoding="utf-8"?>
<Control xmlns="http://schemas.microsoft.com/VisualStudio/2011/storyboarding/control">
  <Id Name="a53d73d2-368b-429e-b817-1324eec1382c" Revision="1" Stencil="7276b9ef-3953-4dce-a89b-ed85f20b8b93" StencilVersion="1.0"/>
</Control>
</file>

<file path=customXml/item29.xml><?xml version="1.0" encoding="utf-8"?>
<Control xmlns="http://schemas.microsoft.com/VisualStudio/2011/storyboarding/control">
  <Id Name="369f9055-6b6c-48b9-9320-5df2d46c430a" Revision="1" Stencil="7276b9ef-3953-4dce-a89b-ed85f20b8b93" StencilVersion="1.0"/>
</Control>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30.xml><?xml version="1.0" encoding="utf-8"?>
<Control xmlns="http://schemas.microsoft.com/VisualStudio/2011/storyboarding/control">
  <Id Name="fb22c541-ded0-47fa-8877-83a4c2d16227" Revision="1" Stencil="7276b9ef-3953-4dce-a89b-ed85f20b8b93" StencilVersion="1.0"/>
</Control>
</file>

<file path=customXml/item31.xml><?xml version="1.0" encoding="utf-8"?>
<Control xmlns="http://schemas.microsoft.com/VisualStudio/2011/storyboarding/control">
  <Id Name="a2191c86-fc50-4add-948c-129f6b5a88d8" Revision="1" Stencil="7276b9ef-3953-4dce-a89b-ed85f20b8b93" StencilVersion="1.0"/>
</Control>
</file>

<file path=customXml/item32.xml><?xml version="1.0" encoding="utf-8"?>
<p:properties xmlns:p="http://schemas.microsoft.com/office/2006/metadata/properties" xmlns:xsi="http://www.w3.org/2001/XMLSchema-instance" xmlns:pc="http://schemas.microsoft.com/office/infopath/2007/PartnerControls">
  <documentManagement/>
</p:properties>
</file>

<file path=customXml/item33.xml><?xml version="1.0" encoding="utf-8"?>
<Control xmlns="http://schemas.microsoft.com/VisualStudio/2011/storyboarding/control">
  <Id Name="a2191c86-fc50-4add-948c-129f6b5a88d8" Revision="1" Stencil="7276b9ef-3953-4dce-a89b-ed85f20b8b93" StencilVersion="1.0"/>
</Control>
</file>

<file path=customXml/item34.xml><?xml version="1.0" encoding="utf-8"?>
<Control xmlns="http://schemas.microsoft.com/VisualStudio/2011/storyboarding/control">
  <Id Name="d69996e1-3d61-4686-9b63-f1b855c596ab" Revision="1" Stencil="7276b9ef-3953-4dce-a89b-ed85f20b8b93" StencilVersion="1.0"/>
</Control>
</file>

<file path=customXml/item35.xml><?xml version="1.0" encoding="utf-8"?>
<Control xmlns="http://schemas.microsoft.com/VisualStudio/2011/storyboarding/control">
  <Id Name="fb22c541-ded0-47fa-8877-83a4c2d16227" Revision="1" Stencil="7276b9ef-3953-4dce-a89b-ed85f20b8b93" StencilVersion="1.0"/>
</Control>
</file>

<file path=customXml/item36.xml><?xml version="1.0" encoding="utf-8"?>
<Control xmlns="http://schemas.microsoft.com/VisualStudio/2011/storyboarding/control">
  <Id Name="a2191c86-fc50-4add-948c-129f6b5a88d8" Revision="1" Stencil="7276b9ef-3953-4dce-a89b-ed85f20b8b93" StencilVersion="1.0"/>
</Control>
</file>

<file path=customXml/item37.xml><?xml version="1.0" encoding="utf-8"?>
<Control xmlns="http://schemas.microsoft.com/VisualStudio/2011/storyboarding/control">
  <Id Name="a2191c86-fc50-4add-948c-129f6b5a88d8" Revision="1" Stencil="7276b9ef-3953-4dce-a89b-ed85f20b8b93" StencilVersion="1.0"/>
</Control>
</file>

<file path=customXml/item4.xml><?xml version="1.0" encoding="utf-8"?>
<p:properties xmlns:p="http://schemas.microsoft.com/office/2006/metadata/properties" xmlns:xsi="http://www.w3.org/2001/XMLSchema-instance" xmlns:pc="http://schemas.microsoft.com/office/infopath/2007/PartnerControls">
  <documentManagement/>
</p:properties>
</file>

<file path=customXml/item5.xml><?xml version="1.0" encoding="utf-8"?>
<?mso-contentType ?>
<FormTemplates xmlns="http://schemas.microsoft.com/sharepoint/v3/contenttype/forms">
  <Display>DocumentLibraryForm</Display>
  <Edit>DocumentLibraryForm</Edit>
  <New>DocumentLibraryForm</New>
</FormTemplates>
</file>

<file path=customXml/item6.xml><?xml version="1.0" encoding="utf-8"?>
<?mso-contentType ?>
<FormTemplates xmlns="http://schemas.microsoft.com/sharepoint/v3/contenttype/forms">
  <Display>DocumentLibraryForm</Display>
  <Edit>DocumentLibraryForm</Edit>
  <New>DocumentLibraryForm</New>
</FormTemplates>
</file>

<file path=customXml/item7.xml><?xml version="1.0" encoding="utf-8"?>
<?mso-contentType ?>
<FormTemplates xmlns="http://schemas.microsoft.com/sharepoint/v3/contenttype/forms">
  <Display>DocumentLibraryForm</Display>
  <Edit>DocumentLibraryForm</Edit>
  <New>DocumentLibraryForm</New>
</FormTemplates>
</file>

<file path=customXml/item8.xml><?xml version="1.0" encoding="utf-8"?>
<?mso-contentType ?>
<FormTemplates xmlns="http://schemas.microsoft.com/sharepoint/v3/contenttype/forms">
  <Display>DocumentLibraryForm</Display>
  <Edit>DocumentLibraryForm</Edit>
  <New>DocumentLibraryForm</New>
</FormTemplates>
</file>

<file path=customXml/item9.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F3B0467-304B-4E7F-A5C4-781D5FA8D461}">
  <ds:schemaRefs>
    <ds:schemaRef ds:uri="http://schemas.microsoft.com/office/2006/metadata/properties"/>
    <ds:schemaRef ds:uri="http://schemas.microsoft.com/office/infopath/2007/PartnerControls"/>
  </ds:schemaRefs>
</ds:datastoreItem>
</file>

<file path=customXml/itemProps10.xml><?xml version="1.0" encoding="utf-8"?>
<ds:datastoreItem xmlns:ds="http://schemas.openxmlformats.org/officeDocument/2006/customXml" ds:itemID="{2FCC768B-A1AF-4E74-A6DF-5EA8B6420D22}">
  <ds:schemaRefs>
    <ds:schemaRef ds:uri="http://schemas.microsoft.com/office/2006/metadata/properties"/>
    <ds:schemaRef ds:uri="http://schemas.microsoft.com/office/infopath/2007/PartnerControls"/>
  </ds:schemaRefs>
</ds:datastoreItem>
</file>

<file path=customXml/itemProps11.xml><?xml version="1.0" encoding="utf-8"?>
<ds:datastoreItem xmlns:ds="http://schemas.openxmlformats.org/officeDocument/2006/customXml" ds:itemID="{7C093D50-BD22-49C0-9841-D75986C6F91A}">
  <ds:schemaRefs>
    <ds:schemaRef ds:uri="http://schemas.microsoft.com/office/2006/metadata/properties"/>
    <ds:schemaRef ds:uri="http://schemas.microsoft.com/office/infopath/2007/PartnerControls"/>
  </ds:schemaRefs>
</ds:datastoreItem>
</file>

<file path=customXml/itemProps12.xml><?xml version="1.0" encoding="utf-8"?>
<ds:datastoreItem xmlns:ds="http://schemas.openxmlformats.org/officeDocument/2006/customXml" ds:itemID="{558CA7FC-298C-47EA-9D96-EDDFF18284E7}">
  <ds:schemaRefs>
    <ds:schemaRef ds:uri="http://schemas.microsoft.com/sharepoint/v3/contenttype/forms"/>
  </ds:schemaRefs>
</ds:datastoreItem>
</file>

<file path=customXml/itemProps13.xml><?xml version="1.0" encoding="utf-8"?>
<ds:datastoreItem xmlns:ds="http://schemas.openxmlformats.org/officeDocument/2006/customXml" ds:itemID="{F4BC595D-565E-4853-93C6-D2F512A973EE}">
  <ds:schemaRefs>
    <ds:schemaRef ds:uri="http://schemas.microsoft.com/office/2006/metadata/properties"/>
    <ds:schemaRef ds:uri="http://schemas.microsoft.com/office/infopath/2007/PartnerControls"/>
  </ds:schemaRefs>
</ds:datastoreItem>
</file>

<file path=customXml/itemProps14.xml><?xml version="1.0" encoding="utf-8"?>
<ds:datastoreItem xmlns:ds="http://schemas.openxmlformats.org/officeDocument/2006/customXml" ds:itemID="{DF948D60-8EEB-4EFD-89C5-9D9CFF832AFE}">
  <ds:schemaRefs>
    <ds:schemaRef ds:uri="http://schemas.microsoft.com/sharepoint/v3/contenttype/forms"/>
  </ds:schemaRefs>
</ds:datastoreItem>
</file>

<file path=customXml/itemProps15.xml><?xml version="1.0" encoding="utf-8"?>
<ds:datastoreItem xmlns:ds="http://schemas.openxmlformats.org/officeDocument/2006/customXml" ds:itemID="{BEED33BF-DC0C-4D69-93B0-B8071507869F}">
  <ds:schemaRefs>
    <ds:schemaRef ds:uri="http://schemas.microsoft.com/sharepoint/v3/contenttype/forms"/>
  </ds:schemaRefs>
</ds:datastoreItem>
</file>

<file path=customXml/itemProps16.xml><?xml version="1.0" encoding="utf-8"?>
<ds:datastoreItem xmlns:ds="http://schemas.openxmlformats.org/officeDocument/2006/customXml" ds:itemID="{79F35EED-C759-475A-A054-FD2A7B0BFBC7}">
  <ds:schemaRefs>
    <ds:schemaRef ds:uri="http://schemas.microsoft.com/sharepoint/v3/contenttype/forms"/>
  </ds:schemaRefs>
</ds:datastoreItem>
</file>

<file path=customXml/itemProps17.xml><?xml version="1.0" encoding="utf-8"?>
<ds:datastoreItem xmlns:ds="http://schemas.openxmlformats.org/officeDocument/2006/customXml" ds:itemID="{933D3B4A-6D79-49AB-8A96-741D613BE626}">
  <ds:schemaRefs>
    <ds:schemaRef ds:uri="http://schemas.microsoft.com/office/2006/metadata/properties"/>
    <ds:schemaRef ds:uri="http://schemas.microsoft.com/office/infopath/2007/PartnerControls"/>
  </ds:schemaRefs>
</ds:datastoreItem>
</file>

<file path=customXml/itemProps18.xml><?xml version="1.0" encoding="utf-8"?>
<ds:datastoreItem xmlns:ds="http://schemas.openxmlformats.org/officeDocument/2006/customXml" ds:itemID="{D775B7B4-E88C-4155-A80B-0C187B3AC235}">
  <ds:schemaRefs>
    <ds:schemaRef ds:uri="http://schemas.microsoft.com/sharepoint/v3/contenttype/forms"/>
  </ds:schemaRefs>
</ds:datastoreItem>
</file>

<file path=customXml/itemProps19.xml><?xml version="1.0" encoding="utf-8"?>
<ds:datastoreItem xmlns:ds="http://schemas.openxmlformats.org/officeDocument/2006/customXml" ds:itemID="{039E44D4-58DC-446A-ACF0-6640ED86BF11}">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DAA93B5A-5F70-4327-9E91-48E5B2BA31CB}">
  <ds:schemaRefs>
    <ds:schemaRef ds:uri="http://schemas.microsoft.com/sharepoint/v3/contenttype/forms"/>
  </ds:schemaRefs>
</ds:datastoreItem>
</file>

<file path=customXml/itemProps20.xml><?xml version="1.0" encoding="utf-8"?>
<ds:datastoreItem xmlns:ds="http://schemas.openxmlformats.org/officeDocument/2006/customXml" ds:itemID="{B402E86F-1AD2-4649-A26A-EB01B8BADD07}">
  <ds:schemaRefs>
    <ds:schemaRef ds:uri="http://schemas.microsoft.com/office/2006/metadata/properties"/>
    <ds:schemaRef ds:uri="http://schemas.microsoft.com/office/infopath/2007/PartnerControls"/>
  </ds:schemaRefs>
</ds:datastoreItem>
</file>

<file path=customXml/itemProps21.xml><?xml version="1.0" encoding="utf-8"?>
<ds:datastoreItem xmlns:ds="http://schemas.openxmlformats.org/officeDocument/2006/customXml" ds:itemID="{71A6879D-7C18-4BFA-95D2-B6A266F99176}">
  <ds:schemaRefs>
    <ds:schemaRef ds:uri="http://schemas.microsoft.com/office/2006/metadata/properties"/>
    <ds:schemaRef ds:uri="http://schemas.microsoft.com/office/infopath/2007/PartnerControls"/>
  </ds:schemaRefs>
</ds:datastoreItem>
</file>

<file path=customXml/itemProps22.xml><?xml version="1.0" encoding="utf-8"?>
<ds:datastoreItem xmlns:ds="http://schemas.openxmlformats.org/officeDocument/2006/customXml" ds:itemID="{D792822A-4FBA-4CA1-AB3A-D1F73C4BA72F}">
  <ds:schemaRefs>
    <ds:schemaRef ds:uri="http://schemas.microsoft.com/office/2006/metadata/properties"/>
    <ds:schemaRef ds:uri="http://schemas.microsoft.com/office/infopath/2007/PartnerControls"/>
  </ds:schemaRefs>
</ds:datastoreItem>
</file>

<file path=customXml/itemProps23.xml><?xml version="1.0" encoding="utf-8"?>
<ds:datastoreItem xmlns:ds="http://schemas.openxmlformats.org/officeDocument/2006/customXml" ds:itemID="{46FE0185-9771-4485-9196-BA4980D4B77C}">
  <ds:schemaRefs>
    <ds:schemaRef ds:uri="http://schemas.microsoft.com/VisualStudio/2011/storyboarding/control"/>
  </ds:schemaRefs>
</ds:datastoreItem>
</file>

<file path=customXml/itemProps24.xml><?xml version="1.0" encoding="utf-8"?>
<ds:datastoreItem xmlns:ds="http://schemas.openxmlformats.org/officeDocument/2006/customXml" ds:itemID="{A8475BB8-82F9-46D8-8E65-296B0743D75F}">
  <ds:schemaRefs>
    <ds:schemaRef ds:uri="http://schemas.microsoft.com/sharepoint/v3/contenttype/forms"/>
  </ds:schemaRefs>
</ds:datastoreItem>
</file>

<file path=customXml/itemProps25.xml><?xml version="1.0" encoding="utf-8"?>
<ds:datastoreItem xmlns:ds="http://schemas.openxmlformats.org/officeDocument/2006/customXml" ds:itemID="{FC75EFD0-7C8A-41B0-BE36-55B00EAA3E51}">
  <ds:schemaRefs>
    <ds:schemaRef ds:uri="http://schemas.microsoft.com/VisualStudio/2011/storyboarding/control"/>
  </ds:schemaRefs>
</ds:datastoreItem>
</file>

<file path=customXml/itemProps26.xml><?xml version="1.0" encoding="utf-8"?>
<ds:datastoreItem xmlns:ds="http://schemas.openxmlformats.org/officeDocument/2006/customXml" ds:itemID="{CE51856E-F108-48C5-8FCA-A87BDC199444}">
  <ds:schemaRefs>
    <ds:schemaRef ds:uri="http://schemas.microsoft.com/VisualStudio/2011/storyboarding/control"/>
  </ds:schemaRefs>
</ds:datastoreItem>
</file>

<file path=customXml/itemProps27.xml><?xml version="1.0" encoding="utf-8"?>
<ds:datastoreItem xmlns:ds="http://schemas.openxmlformats.org/officeDocument/2006/customXml" ds:itemID="{EE9F5700-1E97-4D10-8100-60A7CF96A902}">
  <ds:schemaRefs>
    <ds:schemaRef ds:uri="http://schemas.microsoft.com/VisualStudio/2011/storyboarding/control"/>
  </ds:schemaRefs>
</ds:datastoreItem>
</file>

<file path=customXml/itemProps28.xml><?xml version="1.0" encoding="utf-8"?>
<ds:datastoreItem xmlns:ds="http://schemas.openxmlformats.org/officeDocument/2006/customXml" ds:itemID="{49323468-CCCA-4B0B-9FCB-F60D0E2EA9FE}">
  <ds:schemaRefs>
    <ds:schemaRef ds:uri="http://schemas.microsoft.com/VisualStudio/2011/storyboarding/control"/>
  </ds:schemaRefs>
</ds:datastoreItem>
</file>

<file path=customXml/itemProps29.xml><?xml version="1.0" encoding="utf-8"?>
<ds:datastoreItem xmlns:ds="http://schemas.openxmlformats.org/officeDocument/2006/customXml" ds:itemID="{AC9776D3-2E83-47FF-BB5D-8CC998FF6A27}">
  <ds:schemaRefs>
    <ds:schemaRef ds:uri="http://schemas.microsoft.com/VisualStudio/2011/storyboarding/control"/>
  </ds:schemaRefs>
</ds:datastoreItem>
</file>

<file path=customXml/itemProps3.xml><?xml version="1.0" encoding="utf-8"?>
<ds:datastoreItem xmlns:ds="http://schemas.openxmlformats.org/officeDocument/2006/customXml" ds:itemID="{37464D9C-18F0-478B-9E57-ECB2358A141D}">
  <ds:schemaRefs>
    <ds:schemaRef ds:uri="http://schemas.microsoft.com/office/2006/metadata/properties"/>
    <ds:schemaRef ds:uri="http://schemas.microsoft.com/office/infopath/2007/PartnerControls"/>
  </ds:schemaRefs>
</ds:datastoreItem>
</file>

<file path=customXml/itemProps30.xml><?xml version="1.0" encoding="utf-8"?>
<ds:datastoreItem xmlns:ds="http://schemas.openxmlformats.org/officeDocument/2006/customXml" ds:itemID="{6BFF0FF1-7086-48A1-9FCF-C27659DBEC16}">
  <ds:schemaRefs>
    <ds:schemaRef ds:uri="http://schemas.microsoft.com/VisualStudio/2011/storyboarding/control"/>
  </ds:schemaRefs>
</ds:datastoreItem>
</file>

<file path=customXml/itemProps31.xml><?xml version="1.0" encoding="utf-8"?>
<ds:datastoreItem xmlns:ds="http://schemas.openxmlformats.org/officeDocument/2006/customXml" ds:itemID="{3AE64CD9-0087-493B-A857-AE477D9FF3C3}">
  <ds:schemaRefs>
    <ds:schemaRef ds:uri="http://schemas.microsoft.com/VisualStudio/2011/storyboarding/control"/>
  </ds:schemaRefs>
</ds:datastoreItem>
</file>

<file path=customXml/itemProps32.xml><?xml version="1.0" encoding="utf-8"?>
<ds:datastoreItem xmlns:ds="http://schemas.openxmlformats.org/officeDocument/2006/customXml" ds:itemID="{47A39765-FBFD-49B5-8B3F-70759E3BF903}">
  <ds:schemaRefs>
    <ds:schemaRef ds:uri="http://schemas.microsoft.com/office/2006/metadata/properties"/>
    <ds:schemaRef ds:uri="http://schemas.microsoft.com/office/infopath/2007/PartnerControls"/>
  </ds:schemaRefs>
</ds:datastoreItem>
</file>

<file path=customXml/itemProps33.xml><?xml version="1.0" encoding="utf-8"?>
<ds:datastoreItem xmlns:ds="http://schemas.openxmlformats.org/officeDocument/2006/customXml" ds:itemID="{585D4EF8-02FC-4CED-BA77-CAF18B299D0D}">
  <ds:schemaRefs>
    <ds:schemaRef ds:uri="http://schemas.microsoft.com/VisualStudio/2011/storyboarding/control"/>
  </ds:schemaRefs>
</ds:datastoreItem>
</file>

<file path=customXml/itemProps34.xml><?xml version="1.0" encoding="utf-8"?>
<ds:datastoreItem xmlns:ds="http://schemas.openxmlformats.org/officeDocument/2006/customXml" ds:itemID="{76E623ED-9D30-40BC-8144-A2BF8D2F85E1}">
  <ds:schemaRefs>
    <ds:schemaRef ds:uri="http://schemas.microsoft.com/VisualStudio/2011/storyboarding/control"/>
  </ds:schemaRefs>
</ds:datastoreItem>
</file>

<file path=customXml/itemProps35.xml><?xml version="1.0" encoding="utf-8"?>
<ds:datastoreItem xmlns:ds="http://schemas.openxmlformats.org/officeDocument/2006/customXml" ds:itemID="{66E48A09-FCB1-4E18-A044-5B4E7D19DBE0}">
  <ds:schemaRefs>
    <ds:schemaRef ds:uri="http://schemas.microsoft.com/VisualStudio/2011/storyboarding/control"/>
  </ds:schemaRefs>
</ds:datastoreItem>
</file>

<file path=customXml/itemProps36.xml><?xml version="1.0" encoding="utf-8"?>
<ds:datastoreItem xmlns:ds="http://schemas.openxmlformats.org/officeDocument/2006/customXml" ds:itemID="{FE8E7E02-6E54-4044-BC11-D9743E91F31A}">
  <ds:schemaRefs>
    <ds:schemaRef ds:uri="http://schemas.microsoft.com/VisualStudio/2011/storyboarding/control"/>
  </ds:schemaRefs>
</ds:datastoreItem>
</file>

<file path=customXml/itemProps37.xml><?xml version="1.0" encoding="utf-8"?>
<ds:datastoreItem xmlns:ds="http://schemas.openxmlformats.org/officeDocument/2006/customXml" ds:itemID="{53073EA9-AFFA-4A95-A84A-61BC1B25DA4A}">
  <ds:schemaRefs>
    <ds:schemaRef ds:uri="http://schemas.microsoft.com/VisualStudio/2011/storyboarding/control"/>
  </ds:schemaRefs>
</ds:datastoreItem>
</file>

<file path=customXml/itemProps4.xml><?xml version="1.0" encoding="utf-8"?>
<ds:datastoreItem xmlns:ds="http://schemas.openxmlformats.org/officeDocument/2006/customXml" ds:itemID="{C25B9FE6-6FF7-4981-8F07-531E54F2EAD8}">
  <ds:schemaRefs>
    <ds:schemaRef ds:uri="http://schemas.microsoft.com/office/2006/metadata/properties"/>
    <ds:schemaRef ds:uri="http://schemas.microsoft.com/office/infopath/2007/PartnerControls"/>
  </ds:schemaRefs>
</ds:datastoreItem>
</file>

<file path=customXml/itemProps5.xml><?xml version="1.0" encoding="utf-8"?>
<ds:datastoreItem xmlns:ds="http://schemas.openxmlformats.org/officeDocument/2006/customXml" ds:itemID="{3B62FB8E-73E5-4CCB-868D-309B56AC7521}">
  <ds:schemaRefs>
    <ds:schemaRef ds:uri="http://schemas.microsoft.com/sharepoint/v3/contenttype/forms"/>
  </ds:schemaRefs>
</ds:datastoreItem>
</file>

<file path=customXml/itemProps6.xml><?xml version="1.0" encoding="utf-8"?>
<ds:datastoreItem xmlns:ds="http://schemas.openxmlformats.org/officeDocument/2006/customXml" ds:itemID="{2E233F5F-D104-4FAC-AC80-A61AD4BB2C62}">
  <ds:schemaRefs>
    <ds:schemaRef ds:uri="http://schemas.microsoft.com/sharepoint/v3/contenttype/forms"/>
  </ds:schemaRefs>
</ds:datastoreItem>
</file>

<file path=customXml/itemProps7.xml><?xml version="1.0" encoding="utf-8"?>
<ds:datastoreItem xmlns:ds="http://schemas.openxmlformats.org/officeDocument/2006/customXml" ds:itemID="{4983F5BD-C3D6-4083-85AA-25F18B362F27}">
  <ds:schemaRefs>
    <ds:schemaRef ds:uri="http://schemas.microsoft.com/sharepoint/v3/contenttype/forms"/>
  </ds:schemaRefs>
</ds:datastoreItem>
</file>

<file path=customXml/itemProps8.xml><?xml version="1.0" encoding="utf-8"?>
<ds:datastoreItem xmlns:ds="http://schemas.openxmlformats.org/officeDocument/2006/customXml" ds:itemID="{1B3CE3BA-EF89-4247-B2A2-92FBEA1437B6}">
  <ds:schemaRefs>
    <ds:schemaRef ds:uri="http://schemas.microsoft.com/sharepoint/v3/contenttype/forms"/>
  </ds:schemaRefs>
</ds:datastoreItem>
</file>

<file path=customXml/itemProps9.xml><?xml version="1.0" encoding="utf-8"?>
<ds:datastoreItem xmlns:ds="http://schemas.openxmlformats.org/officeDocument/2006/customXml" ds:itemID="{18A479FE-BEFF-4822-85A1-16970AE8919C}">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227</TotalTime>
  <Words>1851</Words>
  <Application>Microsoft Office PowerPoint</Application>
  <PresentationFormat>Widescreen</PresentationFormat>
  <Paragraphs>149</Paragraphs>
  <Slides>16</Slides>
  <Notes>15</Notes>
  <HiddenSlides>0</HiddenSlides>
  <MMClips>0</MMClips>
  <ScaleCrop>false</ScaleCrop>
  <HeadingPairs>
    <vt:vector size="4" baseType="variant">
      <vt:variant>
        <vt:lpstr>Theme</vt:lpstr>
      </vt:variant>
      <vt:variant>
        <vt:i4>4</vt:i4>
      </vt:variant>
      <vt:variant>
        <vt:lpstr>Slide Titles</vt:lpstr>
      </vt:variant>
      <vt:variant>
        <vt:i4>16</vt:i4>
      </vt:variant>
    </vt:vector>
  </HeadingPairs>
  <TitlesOfParts>
    <vt:vector size="20" baseType="lpstr">
      <vt:lpstr>Office Theme</vt:lpstr>
      <vt:lpstr>WHITE TEMPLATE</vt:lpstr>
      <vt:lpstr>1_5-50111_Build 2017_LIGHT GRAY TEMPLATE</vt:lpstr>
      <vt:lpstr>5-50111_Build 2017_LIGHT GRAY TEMPLATE</vt:lpstr>
      <vt:lpstr>Introducción a IA con Custom Vision</vt:lpstr>
      <vt:lpstr>PowerPoint Presentation</vt:lpstr>
      <vt:lpstr>PowerPoint Presentation</vt:lpstr>
      <vt:lpstr>PowerPoint Presentation</vt:lpstr>
      <vt:lpstr>PowerPoint Presentation</vt:lpstr>
      <vt:lpstr>PowerPoint Presentation</vt:lpstr>
      <vt:lpstr>Todo esto se consigue gracias al aprendizaje automático…</vt:lpstr>
      <vt:lpstr>¿Cuál es la diferencia?</vt:lpstr>
      <vt:lpstr>PowerPoint Presentation</vt:lpstr>
      <vt:lpstr>Presentando Custom Vision</vt:lpstr>
      <vt:lpstr>Tú propio modelo Custom Vision, en 3 pasos</vt:lpstr>
      <vt:lpstr>Ejercicio - Crear un modelo Custom Vision</vt:lpstr>
      <vt:lpstr>Probabilidad e Inteligencia Artificial. </vt:lpstr>
      <vt:lpstr>Realizar una predicción</vt:lpstr>
      <vt:lpstr>Ejercicio  - Usar un módelo Custom Vision</vt:lpstr>
      <vt:lpstr>¿Qué es lo siguiente?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Harrison (HE/HIM/HIS)</dc:creator>
  <cp:lastModifiedBy>Celestino Nicolas Chavez Castello</cp:lastModifiedBy>
  <cp:revision>204</cp:revision>
  <dcterms:created xsi:type="dcterms:W3CDTF">2021-10-28T18:28:38Z</dcterms:created>
  <dcterms:modified xsi:type="dcterms:W3CDTF">2022-08-08T23:29:48Z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2021-10-28T21:32:19Z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5a2faa98-69b2-4e3c-beb3-51a61c86fdf1</vt:lpwstr>
  </property>
  <property fmtid="{D5CDD505-2E9C-101B-9397-08002B2CF9AE}" pid="8" name="MSIP_Label_f42aa342-8706-4288-bd11-ebb85995028c_ContentBits">
    <vt:lpwstr>0</vt:lpwstr>
  </property>
</Properties>
</file>